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5143500" cx="9144000"/>
  <p:notesSz cx="6858000" cy="9144000"/>
  <p:embeddedFontLst>
    <p:embeddedFont>
      <p:font typeface="Fira Sans ExtraBold"/>
      <p:bold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47B8858-C3EF-4736-822E-96995ED7179C}">
  <a:tblStyle styleId="{747B8858-C3EF-4736-822E-96995ED7179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FiraSansExtraBold-bold.fntdata"/><Relationship Id="rId47" Type="http://schemas.openxmlformats.org/officeDocument/2006/relationships/slide" Target="slides/slide41.xml"/><Relationship Id="rId49" Type="http://schemas.openxmlformats.org/officeDocument/2006/relationships/font" Target="fonts/FiraSansExtraBold-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e77fcf19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e77fcf19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e77fcf198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e77fcf198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e77fcf198b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e77fcf198b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e77fcf198b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e77fcf198b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e77fcf198b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e77fcf198b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e77fcf198b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e77fcf198b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e77fcf198b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e77fcf198b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e77fcf198b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e77fcf198b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e77fcf198b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e77fcf198b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e77fcf198b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e77fcf198b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77fcf198b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e77fcf198b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e79dfb3c9b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e79dfb3c9b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e77fcf198b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e77fcf198b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e77fcf198b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e77fcf198b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e77fcf198b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e77fcf198b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e77fcf198b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e77fcf198b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e77fcf198b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e77fcf198b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e77fcf198b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e77fcf198b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e77fcf198b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e77fcf198b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e77fcf198b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e77fcf198b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e77fcf198b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e77fcf198b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e77fcf198b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e77fcf198b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e77fcf198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e77fcf198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e77fcf198b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e77fcf198b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e77fcf198b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e77fcf198b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e77fcf198b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e77fcf198b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e77fcf198b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e77fcf198b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e77fcf198b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e77fcf198b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e77fcf198b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e77fcf198b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e77fcf198b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e77fcf198b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e77fcf198b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e77fcf198b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e77fcf198b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e77fcf198b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e77fcf198b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e77fcf198b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e79dfb3c9b_0_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ge79dfb3c9b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e77fcf198b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e77fcf198b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e77fcf198b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e77fcf198b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e79ec2c40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e79ec2c40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e77fcf198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e77fcf198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e77fcf198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e77fcf198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e77fcf198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e77fcf198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e77fcf198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e77fcf198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sp>
        <p:nvSpPr>
          <p:cNvPr id="13" name="Google Shape;13;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 name="Google Shape;14;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9" name="Google Shape;49;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0" name="Google Shape;50;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 name="Shape 53"/>
        <p:cNvGrpSpPr/>
        <p:nvPr/>
      </p:nvGrpSpPr>
      <p:grpSpPr>
        <a:xfrm>
          <a:off x="0" y="0"/>
          <a:ext cx="0" cy="0"/>
          <a:chOff x="0" y="0"/>
          <a:chExt cx="0" cy="0"/>
        </a:xfrm>
      </p:grpSpPr>
      <p:sp>
        <p:nvSpPr>
          <p:cNvPr id="54" name="Google Shape;54;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 name="Google Shape;55;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chemeClr val="dk1"/>
              </a:buClr>
              <a:buSzPts val="2100"/>
              <a:buChar char="●"/>
              <a:defRPr/>
            </a:lvl1pPr>
            <a:lvl2pPr indent="-342900" lvl="1" marL="914400" rtl="0" algn="l">
              <a:lnSpc>
                <a:spcPct val="100000"/>
              </a:lnSpc>
              <a:spcBef>
                <a:spcPts val="1200"/>
              </a:spcBef>
              <a:spcAft>
                <a:spcPts val="0"/>
              </a:spcAft>
              <a:buClr>
                <a:schemeClr val="dk1"/>
              </a:buClr>
              <a:buSzPts val="1800"/>
              <a:buChar char="○"/>
              <a:defRPr/>
            </a:lvl2pPr>
            <a:lvl3pPr indent="-323850" lvl="2" marL="1371600" rtl="0" algn="l">
              <a:lnSpc>
                <a:spcPct val="100000"/>
              </a:lnSpc>
              <a:spcBef>
                <a:spcPts val="1200"/>
              </a:spcBef>
              <a:spcAft>
                <a:spcPts val="0"/>
              </a:spcAft>
              <a:buClr>
                <a:schemeClr val="dk1"/>
              </a:buClr>
              <a:buSzPts val="1500"/>
              <a:buChar char="■"/>
              <a:defRPr/>
            </a:lvl3pPr>
            <a:lvl4pPr indent="-317500" lvl="3" marL="1828800" rtl="0" algn="l">
              <a:lnSpc>
                <a:spcPct val="100000"/>
              </a:lnSpc>
              <a:spcBef>
                <a:spcPts val="1200"/>
              </a:spcBef>
              <a:spcAft>
                <a:spcPts val="0"/>
              </a:spcAft>
              <a:buClr>
                <a:schemeClr val="dk1"/>
              </a:buClr>
              <a:buSzPts val="1400"/>
              <a:buChar char="●"/>
              <a:defRPr/>
            </a:lvl4pPr>
            <a:lvl5pPr indent="-317500" lvl="4" marL="2286000" rtl="0" algn="l">
              <a:lnSpc>
                <a:spcPct val="10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6" name="Google Shape;56;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7" name="Google Shape;57;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8" name="Google Shape;58;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1" name="Google Shape;41;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3" name="Google Shape;43;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400"/>
              <a:buNone/>
              <a:defRPr/>
            </a:lvl1pPr>
          </a:lstStyle>
          <a:p/>
        </p:txBody>
      </p:sp>
      <p:sp>
        <p:nvSpPr>
          <p:cNvPr id="46" name="Google Shape;46;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0.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Century"/>
              <a:buNone/>
              <a:defRPr sz="2800">
                <a:solidFill>
                  <a:schemeClr val="dk1"/>
                </a:solidFill>
                <a:latin typeface="Century"/>
                <a:ea typeface="Century"/>
                <a:cs typeface="Century"/>
                <a:sym typeface="Century"/>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7500" lvl="0" marL="4572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1pPr>
            <a:lvl2pPr indent="-317500" lvl="1" marL="9144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2pPr>
            <a:lvl3pPr indent="-317500" lvl="2" marL="13716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3pPr>
            <a:lvl4pPr indent="-317500" lvl="3" marL="18288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4pPr>
            <a:lvl5pPr indent="-317500" lvl="4" marL="22860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5pPr>
            <a:lvl6pPr indent="-317500" lvl="5" marL="27432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6pPr>
            <a:lvl7pPr indent="-317500" lvl="6" marL="32004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7pPr>
            <a:lvl8pPr indent="-317500" lvl="7" marL="36576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8pPr>
            <a:lvl9pPr indent="-317500" lvl="8" marL="41148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tr"/>
              <a:t>‹#›</a:t>
            </a:fld>
            <a:endParaRPr/>
          </a:p>
        </p:txBody>
      </p:sp>
      <p:pic>
        <p:nvPicPr>
          <p:cNvPr id="9" name="Google Shape;9;p1"/>
          <p:cNvPicPr preferRelativeResize="0"/>
          <p:nvPr/>
        </p:nvPicPr>
        <p:blipFill>
          <a:blip r:embed="rId1">
            <a:alphaModFix/>
          </a:blip>
          <a:stretch>
            <a:fillRect/>
          </a:stretch>
        </p:blipFill>
        <p:spPr>
          <a:xfrm>
            <a:off x="7873725" y="105399"/>
            <a:ext cx="1147424" cy="437350"/>
          </a:xfrm>
          <a:prstGeom prst="rect">
            <a:avLst/>
          </a:prstGeom>
          <a:noFill/>
          <a:ln>
            <a:noFill/>
          </a:ln>
        </p:spPr>
      </p:pic>
      <p:sp>
        <p:nvSpPr>
          <p:cNvPr id="10" name="Google Shape;10;p1"/>
          <p:cNvSpPr/>
          <p:nvPr/>
        </p:nvSpPr>
        <p:spPr>
          <a:xfrm>
            <a:off x="0" y="4928400"/>
            <a:ext cx="9144000" cy="215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1"/>
              </a:highlight>
            </a:endParaRPr>
          </a:p>
        </p:txBody>
      </p:sp>
      <p:sp>
        <p:nvSpPr>
          <p:cNvPr id="11" name="Google Shape;11;p1"/>
          <p:cNvSpPr txBox="1"/>
          <p:nvPr/>
        </p:nvSpPr>
        <p:spPr>
          <a:xfrm>
            <a:off x="2642400" y="4835850"/>
            <a:ext cx="3859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tr" sz="1300">
                <a:solidFill>
                  <a:schemeClr val="lt1"/>
                </a:solidFill>
                <a:latin typeface="Fira Sans ExtraBold"/>
                <a:ea typeface="Fira Sans ExtraBold"/>
                <a:cs typeface="Fira Sans ExtraBold"/>
                <a:sym typeface="Fira Sans ExtraBold"/>
              </a:rPr>
              <a:t>globalaihub.com</a:t>
            </a:r>
            <a:endParaRPr sz="1300">
              <a:solidFill>
                <a:schemeClr val="lt1"/>
              </a:solidFill>
              <a:latin typeface="Fira Sans ExtraBold"/>
              <a:ea typeface="Fira Sans ExtraBold"/>
              <a:cs typeface="Fira Sans ExtraBold"/>
              <a:sym typeface="Fira Sans ExtraBo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4.png"/><Relationship Id="rId5"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1.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scikit-learn.org/stable/" TargetMode="External"/><Relationship Id="rId4" Type="http://schemas.openxmlformats.org/officeDocument/2006/relationships/image" Target="../media/image37.png"/><Relationship Id="rId5"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s://archive.ics.uci.edu/ml/index.php" TargetMode="Externa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jpg"/><Relationship Id="rId4" Type="http://schemas.openxmlformats.org/officeDocument/2006/relationships/image" Target="../media/image3.png"/><Relationship Id="rId5"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r"/>
              <a:t>Makine Öğrenmesine Giriş</a:t>
            </a:r>
            <a:endParaRPr/>
          </a:p>
        </p:txBody>
      </p:sp>
      <p:sp>
        <p:nvSpPr>
          <p:cNvPr id="64" name="Google Shape;64;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Makine </a:t>
            </a:r>
            <a:r>
              <a:rPr lang="tr"/>
              <a:t>Öğrenmesi</a:t>
            </a:r>
            <a:r>
              <a:rPr lang="tr"/>
              <a:t> Algoritmaları</a:t>
            </a:r>
            <a:endParaRPr/>
          </a:p>
        </p:txBody>
      </p:sp>
      <p:pic>
        <p:nvPicPr>
          <p:cNvPr id="126" name="Google Shape;126;p23"/>
          <p:cNvPicPr preferRelativeResize="0"/>
          <p:nvPr/>
        </p:nvPicPr>
        <p:blipFill rotWithShape="1">
          <a:blip r:embed="rId3">
            <a:alphaModFix/>
          </a:blip>
          <a:srcRect b="0" l="0" r="0" t="0"/>
          <a:stretch/>
        </p:blipFill>
        <p:spPr>
          <a:xfrm>
            <a:off x="1831943" y="1189125"/>
            <a:ext cx="5480100" cy="3416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Makine </a:t>
            </a:r>
            <a:r>
              <a:rPr lang="tr"/>
              <a:t>Öğrenmesi</a:t>
            </a:r>
            <a:r>
              <a:rPr lang="tr"/>
              <a:t> Uygulamaları</a:t>
            </a:r>
            <a:endParaRPr/>
          </a:p>
        </p:txBody>
      </p:sp>
      <p:sp>
        <p:nvSpPr>
          <p:cNvPr id="132" name="Google Shape;132;p24"/>
          <p:cNvSpPr txBox="1"/>
          <p:nvPr>
            <p:ph idx="1" type="body"/>
          </p:nvPr>
        </p:nvSpPr>
        <p:spPr>
          <a:xfrm>
            <a:off x="311700" y="1075825"/>
            <a:ext cx="8520600" cy="34164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tr"/>
              <a:t>Her segment için farklı bir pazarlama stratejisi tasarlayabilmeniz için müşterileri satın alımlarına göre segmentlere ayırma</a:t>
            </a:r>
            <a:endParaRPr/>
          </a:p>
          <a:p>
            <a:pPr indent="-317500" lvl="0" marL="457200" rtl="0" algn="l">
              <a:lnSpc>
                <a:spcPct val="150000"/>
              </a:lnSpc>
              <a:spcBef>
                <a:spcPts val="0"/>
              </a:spcBef>
              <a:spcAft>
                <a:spcPts val="0"/>
              </a:spcAft>
              <a:buSzPts val="1400"/>
              <a:buChar char="●"/>
            </a:pPr>
            <a:r>
              <a:rPr lang="tr"/>
              <a:t>Bir müşterinin ilgilenebileceği bir ürünü, geçmiş satın alımlara dayanarak önerilmesi</a:t>
            </a:r>
            <a:endParaRPr/>
          </a:p>
          <a:p>
            <a:pPr indent="-317500" lvl="0" marL="457200" rtl="0" algn="l">
              <a:lnSpc>
                <a:spcPct val="150000"/>
              </a:lnSpc>
              <a:spcBef>
                <a:spcPts val="0"/>
              </a:spcBef>
              <a:spcAft>
                <a:spcPts val="0"/>
              </a:spcAft>
              <a:buSzPts val="1400"/>
              <a:buChar char="●"/>
            </a:pPr>
            <a:r>
              <a:rPr lang="tr"/>
              <a:t>Bir üretim hattındaki ürünlerin görüntülerini otomatik olarak sınıflandırmak için analiz edilmesi</a:t>
            </a:r>
            <a:endParaRPr/>
          </a:p>
          <a:p>
            <a:pPr indent="-317500" lvl="0" marL="457200" rtl="0" algn="l">
              <a:lnSpc>
                <a:spcPct val="150000"/>
              </a:lnSpc>
              <a:spcBef>
                <a:spcPts val="0"/>
              </a:spcBef>
              <a:spcAft>
                <a:spcPts val="0"/>
              </a:spcAft>
              <a:buSzPts val="1400"/>
              <a:buChar char="●"/>
            </a:pPr>
            <a:r>
              <a:rPr lang="tr"/>
              <a:t>Haber makalelerini otomatik olarak sınıflandırma</a:t>
            </a:r>
            <a:endParaRPr/>
          </a:p>
          <a:p>
            <a:pPr indent="-317500" lvl="0" marL="457200" rtl="0" algn="l">
              <a:lnSpc>
                <a:spcPct val="150000"/>
              </a:lnSpc>
              <a:spcBef>
                <a:spcPts val="0"/>
              </a:spcBef>
              <a:spcAft>
                <a:spcPts val="0"/>
              </a:spcAft>
              <a:buSzPts val="1400"/>
              <a:buChar char="●"/>
            </a:pPr>
            <a:r>
              <a:rPr lang="tr"/>
              <a:t>Tartışma forumlarında rahatsız edici yorumları otomatik olarak işaretleme</a:t>
            </a:r>
            <a:endParaRPr/>
          </a:p>
          <a:p>
            <a:pPr indent="-317500" lvl="0" marL="457200" rtl="0" algn="l">
              <a:lnSpc>
                <a:spcPct val="150000"/>
              </a:lnSpc>
              <a:spcBef>
                <a:spcPts val="0"/>
              </a:spcBef>
              <a:spcAft>
                <a:spcPts val="0"/>
              </a:spcAft>
              <a:buSzPts val="1400"/>
              <a:buChar char="●"/>
            </a:pPr>
            <a:r>
              <a:rPr lang="tr"/>
              <a:t>Chatbot veya kişisel asistan oluşturma</a:t>
            </a:r>
            <a:endParaRPr/>
          </a:p>
          <a:p>
            <a:pPr indent="-317500" lvl="0" marL="457200" rtl="0" algn="l">
              <a:lnSpc>
                <a:spcPct val="150000"/>
              </a:lnSpc>
              <a:spcBef>
                <a:spcPts val="0"/>
              </a:spcBef>
              <a:spcAft>
                <a:spcPts val="0"/>
              </a:spcAft>
              <a:buSzPts val="1400"/>
              <a:buChar char="●"/>
            </a:pPr>
            <a:r>
              <a:rPr lang="tr"/>
              <a:t>Birçok performans ölçümüne dayalı olarak şirketinizin gelecek yılki gelirini tahmin etme</a:t>
            </a:r>
            <a:endParaRPr/>
          </a:p>
          <a:p>
            <a:pPr indent="-317500" lvl="0" marL="457200" rtl="0" algn="l">
              <a:lnSpc>
                <a:spcPct val="150000"/>
              </a:lnSpc>
              <a:spcBef>
                <a:spcPts val="0"/>
              </a:spcBef>
              <a:spcAft>
                <a:spcPts val="0"/>
              </a:spcAft>
              <a:buSzPts val="1400"/>
              <a:buChar char="●"/>
            </a:pPr>
            <a:r>
              <a:rPr lang="tr"/>
              <a:t>Uygulamanızın sesli komutlara tepki vermesini sağlama</a:t>
            </a:r>
            <a:endParaRPr/>
          </a:p>
          <a:p>
            <a:pPr indent="-317500" lvl="0" marL="457200" rtl="0" algn="l">
              <a:lnSpc>
                <a:spcPct val="150000"/>
              </a:lnSpc>
              <a:spcBef>
                <a:spcPts val="0"/>
              </a:spcBef>
              <a:spcAft>
                <a:spcPts val="0"/>
              </a:spcAft>
              <a:buSzPts val="1400"/>
              <a:buChar char="●"/>
            </a:pPr>
            <a:r>
              <a:rPr lang="tr"/>
              <a:t>Bir oyun için akıllı bir bot oluşturma</a:t>
            </a:r>
            <a:endParaRPr/>
          </a:p>
          <a:p>
            <a:pPr indent="0" lvl="0" marL="0" rtl="0" algn="l">
              <a:spcBef>
                <a:spcPts val="12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r"/>
              <a:t>Makine </a:t>
            </a:r>
            <a:r>
              <a:rPr lang="tr"/>
              <a:t>Öğrenmesinde</a:t>
            </a:r>
            <a:r>
              <a:rPr lang="tr"/>
              <a:t> Matematik</a:t>
            </a:r>
            <a:endParaRPr/>
          </a:p>
        </p:txBody>
      </p:sp>
      <p:sp>
        <p:nvSpPr>
          <p:cNvPr id="138" name="Google Shape;138;p2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Lineer Cebir</a:t>
            </a:r>
            <a:endParaRPr/>
          </a:p>
        </p:txBody>
      </p:sp>
      <p:pic>
        <p:nvPicPr>
          <p:cNvPr id="144" name="Google Shape;144;p26"/>
          <p:cNvPicPr preferRelativeResize="0"/>
          <p:nvPr/>
        </p:nvPicPr>
        <p:blipFill>
          <a:blip r:embed="rId3">
            <a:alphaModFix/>
          </a:blip>
          <a:stretch>
            <a:fillRect/>
          </a:stretch>
        </p:blipFill>
        <p:spPr>
          <a:xfrm>
            <a:off x="1120755" y="1203775"/>
            <a:ext cx="6902495" cy="34164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Olasılık ve İstatistik</a:t>
            </a:r>
            <a:endParaRPr/>
          </a:p>
        </p:txBody>
      </p:sp>
      <p:sp>
        <p:nvSpPr>
          <p:cNvPr id="150" name="Google Shape;150;p27"/>
          <p:cNvSpPr txBox="1"/>
          <p:nvPr>
            <p:ph idx="1" type="body"/>
          </p:nvPr>
        </p:nvSpPr>
        <p:spPr>
          <a:xfrm>
            <a:off x="1090150" y="1339621"/>
            <a:ext cx="1431900" cy="400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tr"/>
              <a:t>Dağılımlar</a:t>
            </a:r>
            <a:endParaRPr b="1"/>
          </a:p>
        </p:txBody>
      </p:sp>
      <p:pic>
        <p:nvPicPr>
          <p:cNvPr id="151" name="Google Shape;151;p27"/>
          <p:cNvPicPr preferRelativeResize="0"/>
          <p:nvPr/>
        </p:nvPicPr>
        <p:blipFill>
          <a:blip r:embed="rId3">
            <a:alphaModFix/>
          </a:blip>
          <a:stretch>
            <a:fillRect/>
          </a:stretch>
        </p:blipFill>
        <p:spPr>
          <a:xfrm>
            <a:off x="171675" y="1965950"/>
            <a:ext cx="3268851" cy="1634425"/>
          </a:xfrm>
          <a:prstGeom prst="rect">
            <a:avLst/>
          </a:prstGeom>
          <a:noFill/>
          <a:ln>
            <a:noFill/>
          </a:ln>
        </p:spPr>
      </p:pic>
      <p:pic>
        <p:nvPicPr>
          <p:cNvPr id="152" name="Google Shape;152;p27"/>
          <p:cNvPicPr preferRelativeResize="0"/>
          <p:nvPr/>
        </p:nvPicPr>
        <p:blipFill>
          <a:blip r:embed="rId4">
            <a:alphaModFix/>
          </a:blip>
          <a:stretch>
            <a:fillRect/>
          </a:stretch>
        </p:blipFill>
        <p:spPr>
          <a:xfrm>
            <a:off x="6038463" y="2061751"/>
            <a:ext cx="2751174" cy="1442850"/>
          </a:xfrm>
          <a:prstGeom prst="rect">
            <a:avLst/>
          </a:prstGeom>
          <a:noFill/>
          <a:ln>
            <a:noFill/>
          </a:ln>
        </p:spPr>
      </p:pic>
      <p:pic>
        <p:nvPicPr>
          <p:cNvPr id="153" name="Google Shape;153;p27"/>
          <p:cNvPicPr preferRelativeResize="0"/>
          <p:nvPr/>
        </p:nvPicPr>
        <p:blipFill rotWithShape="1">
          <a:blip r:embed="rId5">
            <a:alphaModFix/>
          </a:blip>
          <a:srcRect b="13935" l="31684" r="32000" t="23544"/>
          <a:stretch/>
        </p:blipFill>
        <p:spPr>
          <a:xfrm>
            <a:off x="3630162" y="1965986"/>
            <a:ext cx="1883682" cy="1853100"/>
          </a:xfrm>
          <a:prstGeom prst="rect">
            <a:avLst/>
          </a:prstGeom>
          <a:noFill/>
          <a:ln>
            <a:noFill/>
          </a:ln>
        </p:spPr>
      </p:pic>
      <p:sp>
        <p:nvSpPr>
          <p:cNvPr id="154" name="Google Shape;154;p27"/>
          <p:cNvSpPr txBox="1"/>
          <p:nvPr/>
        </p:nvSpPr>
        <p:spPr>
          <a:xfrm>
            <a:off x="6472200" y="1324425"/>
            <a:ext cx="18837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Clr>
                <a:schemeClr val="dk1"/>
              </a:buClr>
              <a:buSzPts val="1100"/>
              <a:buFont typeface="Arial"/>
              <a:buNone/>
            </a:pPr>
            <a:r>
              <a:rPr b="1" lang="tr">
                <a:solidFill>
                  <a:schemeClr val="dk1"/>
                </a:solidFill>
                <a:latin typeface="Century"/>
                <a:ea typeface="Century"/>
                <a:cs typeface="Century"/>
                <a:sym typeface="Century"/>
              </a:rPr>
              <a:t>Betimsel İstatistik ve İ</a:t>
            </a:r>
            <a:r>
              <a:rPr b="1" lang="tr">
                <a:solidFill>
                  <a:schemeClr val="dk1"/>
                </a:solidFill>
                <a:latin typeface="Century"/>
                <a:ea typeface="Century"/>
                <a:cs typeface="Century"/>
                <a:sym typeface="Century"/>
              </a:rPr>
              <a:t>statistik Testleri</a:t>
            </a:r>
            <a:endParaRPr>
              <a:latin typeface="Century"/>
              <a:ea typeface="Century"/>
              <a:cs typeface="Century"/>
              <a:sym typeface="Century"/>
            </a:endParaRPr>
          </a:p>
        </p:txBody>
      </p:sp>
      <p:sp>
        <p:nvSpPr>
          <p:cNvPr id="155" name="Google Shape;155;p27"/>
          <p:cNvSpPr txBox="1"/>
          <p:nvPr/>
        </p:nvSpPr>
        <p:spPr>
          <a:xfrm>
            <a:off x="3000600" y="1339625"/>
            <a:ext cx="31428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Clr>
                <a:schemeClr val="dk1"/>
              </a:buClr>
              <a:buSzPts val="1100"/>
              <a:buFont typeface="Arial"/>
              <a:buNone/>
            </a:pPr>
            <a:r>
              <a:rPr b="1" lang="tr">
                <a:solidFill>
                  <a:schemeClr val="dk1"/>
                </a:solidFill>
                <a:latin typeface="Century"/>
                <a:ea typeface="Century"/>
                <a:cs typeface="Century"/>
                <a:sym typeface="Century"/>
              </a:rPr>
              <a:t>Model Performans Ölçümleri</a:t>
            </a:r>
            <a:endParaRPr>
              <a:latin typeface="Century"/>
              <a:ea typeface="Century"/>
              <a:cs typeface="Century"/>
              <a:sym typeface="Centur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r"/>
              <a:t>Veri Bilimi</a:t>
            </a:r>
            <a:endParaRPr/>
          </a:p>
        </p:txBody>
      </p:sp>
      <p:sp>
        <p:nvSpPr>
          <p:cNvPr id="161" name="Google Shape;161;p2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Veri ile Çalışmak</a:t>
            </a:r>
            <a:endParaRPr/>
          </a:p>
        </p:txBody>
      </p:sp>
      <p:sp>
        <p:nvSpPr>
          <p:cNvPr id="167" name="Google Shape;167;p29"/>
          <p:cNvSpPr txBox="1"/>
          <p:nvPr>
            <p:ph idx="1" type="body"/>
          </p:nvPr>
        </p:nvSpPr>
        <p:spPr>
          <a:xfrm>
            <a:off x="311700" y="1152475"/>
            <a:ext cx="4814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tr"/>
              <a:t>Veri bilimi,</a:t>
            </a:r>
            <a:r>
              <a:rPr lang="tr"/>
              <a:t> yapılandırılmış ve yapılandırılmamış verilerden bilgi ve öngörü elde etmek için bilimsel yöntemleri, süreçleri, algoritmaları ve sistemleri kullanan çok disiplinli bir alandır. </a:t>
            </a:r>
            <a:endParaRPr/>
          </a:p>
          <a:p>
            <a:pPr indent="0" lvl="0" marL="0" rtl="0" algn="l">
              <a:spcBef>
                <a:spcPts val="1200"/>
              </a:spcBef>
              <a:spcAft>
                <a:spcPts val="1200"/>
              </a:spcAft>
              <a:buClr>
                <a:schemeClr val="dk1"/>
              </a:buClr>
              <a:buSzPts val="1100"/>
              <a:buFont typeface="Arial"/>
              <a:buNone/>
            </a:pPr>
            <a:r>
              <a:rPr lang="tr"/>
              <a:t>Veri bilimi, gerçek olayları verilerle anlamak ve analiz etmek için  istatistikleri, veri analizini, makine öğrenimini ve ilgili yöntemlerini birleştirmek için kullanılan bir kavramdır.</a:t>
            </a:r>
            <a:r>
              <a:rPr baseline="30000" lang="tr"/>
              <a:t> </a:t>
            </a:r>
            <a:r>
              <a:rPr lang="tr"/>
              <a:t>Matematik, istatistik, bilgisayar bilimi gibi alanlardan birçok teknik ve teori kullanır.</a:t>
            </a:r>
            <a:endParaRPr/>
          </a:p>
        </p:txBody>
      </p:sp>
      <p:pic>
        <p:nvPicPr>
          <p:cNvPr id="168" name="Google Shape;168;p29"/>
          <p:cNvPicPr preferRelativeResize="0"/>
          <p:nvPr/>
        </p:nvPicPr>
        <p:blipFill>
          <a:blip r:embed="rId3">
            <a:alphaModFix/>
          </a:blip>
          <a:stretch>
            <a:fillRect/>
          </a:stretch>
        </p:blipFill>
        <p:spPr>
          <a:xfrm>
            <a:off x="5324425" y="1603225"/>
            <a:ext cx="3618051" cy="17790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Feature Engineering</a:t>
            </a:r>
            <a:endParaRPr/>
          </a:p>
        </p:txBody>
      </p:sp>
      <p:sp>
        <p:nvSpPr>
          <p:cNvPr id="174" name="Google Shape;174;p30"/>
          <p:cNvSpPr txBox="1"/>
          <p:nvPr>
            <p:ph idx="1" type="body"/>
          </p:nvPr>
        </p:nvSpPr>
        <p:spPr>
          <a:xfrm>
            <a:off x="384975" y="1152475"/>
            <a:ext cx="8447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a:t>Özellik mühendisliği, ham verilerden özellikleri çıkarmak için alan bilgisini kullanma sürecidir. Özellikler, tahmine dayalı modeller tarafından kullanılır ve sonuçları etkiler.</a:t>
            </a:r>
            <a:endParaRPr/>
          </a:p>
        </p:txBody>
      </p:sp>
      <p:pic>
        <p:nvPicPr>
          <p:cNvPr id="175" name="Google Shape;175;p30"/>
          <p:cNvPicPr preferRelativeResize="0"/>
          <p:nvPr/>
        </p:nvPicPr>
        <p:blipFill>
          <a:blip r:embed="rId3">
            <a:alphaModFix/>
          </a:blip>
          <a:stretch>
            <a:fillRect/>
          </a:stretch>
        </p:blipFill>
        <p:spPr>
          <a:xfrm>
            <a:off x="2395575" y="2063150"/>
            <a:ext cx="4352857" cy="2374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r"/>
              <a:t>Model Eğitimi</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Makine Öğrenmesi Projesi Adımları</a:t>
            </a:r>
            <a:endParaRPr/>
          </a:p>
        </p:txBody>
      </p:sp>
      <p:sp>
        <p:nvSpPr>
          <p:cNvPr id="186" name="Google Shape;186;p32"/>
          <p:cNvSpPr txBox="1"/>
          <p:nvPr>
            <p:ph idx="1" type="body"/>
          </p:nvPr>
        </p:nvSpPr>
        <p:spPr>
          <a:xfrm>
            <a:off x="311700" y="1450050"/>
            <a:ext cx="4016100" cy="2766600"/>
          </a:xfrm>
          <a:prstGeom prst="rect">
            <a:avLst/>
          </a:prstGeom>
        </p:spPr>
        <p:txBody>
          <a:bodyPr anchorCtr="0" anchor="t" bIns="91425" lIns="91425" spcFirstLastPara="1" rIns="91425" wrap="square" tIns="91425">
            <a:noAutofit/>
          </a:bodyPr>
          <a:lstStyle/>
          <a:p>
            <a:pPr indent="-317500" lvl="0" marL="457200" rtl="0" algn="l">
              <a:lnSpc>
                <a:spcPct val="130000"/>
              </a:lnSpc>
              <a:spcBef>
                <a:spcPts val="0"/>
              </a:spcBef>
              <a:spcAft>
                <a:spcPts val="0"/>
              </a:spcAft>
              <a:buSzPts val="1400"/>
              <a:buAutoNum type="arabicPeriod"/>
            </a:pPr>
            <a:r>
              <a:rPr lang="tr"/>
              <a:t>Büyük resme bakış ve projeyi anlamak</a:t>
            </a:r>
            <a:endParaRPr/>
          </a:p>
          <a:p>
            <a:pPr indent="-317500" lvl="0" marL="457200" rtl="0" algn="l">
              <a:lnSpc>
                <a:spcPct val="130000"/>
              </a:lnSpc>
              <a:spcBef>
                <a:spcPts val="0"/>
              </a:spcBef>
              <a:spcAft>
                <a:spcPts val="0"/>
              </a:spcAft>
              <a:buSzPts val="1400"/>
              <a:buAutoNum type="arabicPeriod"/>
            </a:pPr>
            <a:r>
              <a:rPr lang="tr"/>
              <a:t>Veri toplamak</a:t>
            </a:r>
            <a:endParaRPr/>
          </a:p>
          <a:p>
            <a:pPr indent="-317500" lvl="0" marL="457200" rtl="0" algn="l">
              <a:lnSpc>
                <a:spcPct val="130000"/>
              </a:lnSpc>
              <a:spcBef>
                <a:spcPts val="0"/>
              </a:spcBef>
              <a:spcAft>
                <a:spcPts val="0"/>
              </a:spcAft>
              <a:buSzPts val="1400"/>
              <a:buAutoNum type="arabicPeriod"/>
            </a:pPr>
            <a:r>
              <a:rPr lang="tr"/>
              <a:t>Veriyi incelemek ve görselleştirmek</a:t>
            </a:r>
            <a:endParaRPr/>
          </a:p>
          <a:p>
            <a:pPr indent="-317500" lvl="0" marL="457200" rtl="0" algn="l">
              <a:lnSpc>
                <a:spcPct val="130000"/>
              </a:lnSpc>
              <a:spcBef>
                <a:spcPts val="0"/>
              </a:spcBef>
              <a:spcAft>
                <a:spcPts val="0"/>
              </a:spcAft>
              <a:buSzPts val="1400"/>
              <a:buAutoNum type="arabicPeriod"/>
            </a:pPr>
            <a:r>
              <a:rPr lang="tr"/>
              <a:t>Veriyi Makine Öğrenmesi Modellerine Uygun Hale getirmek</a:t>
            </a:r>
            <a:endParaRPr/>
          </a:p>
          <a:p>
            <a:pPr indent="-317500" lvl="0" marL="457200" rtl="0" algn="l">
              <a:lnSpc>
                <a:spcPct val="130000"/>
              </a:lnSpc>
              <a:spcBef>
                <a:spcPts val="0"/>
              </a:spcBef>
              <a:spcAft>
                <a:spcPts val="0"/>
              </a:spcAft>
              <a:buSzPts val="1400"/>
              <a:buAutoNum type="arabicPeriod"/>
            </a:pPr>
            <a:r>
              <a:rPr lang="tr"/>
              <a:t>Model seçimi ve modelin eğitimi</a:t>
            </a:r>
            <a:endParaRPr/>
          </a:p>
          <a:p>
            <a:pPr indent="-317500" lvl="0" marL="457200" rtl="0" algn="l">
              <a:lnSpc>
                <a:spcPct val="130000"/>
              </a:lnSpc>
              <a:spcBef>
                <a:spcPts val="0"/>
              </a:spcBef>
              <a:spcAft>
                <a:spcPts val="0"/>
              </a:spcAft>
              <a:buSzPts val="1400"/>
              <a:buAutoNum type="arabicPeriod"/>
            </a:pPr>
            <a:r>
              <a:rPr lang="tr"/>
              <a:t>Modelin optimize edilmesi</a:t>
            </a:r>
            <a:endParaRPr/>
          </a:p>
          <a:p>
            <a:pPr indent="-317500" lvl="0" marL="457200" rtl="0" algn="l">
              <a:lnSpc>
                <a:spcPct val="130000"/>
              </a:lnSpc>
              <a:spcBef>
                <a:spcPts val="0"/>
              </a:spcBef>
              <a:spcAft>
                <a:spcPts val="0"/>
              </a:spcAft>
              <a:buSzPts val="1400"/>
              <a:buAutoNum type="arabicPeriod"/>
            </a:pPr>
            <a:r>
              <a:rPr lang="tr"/>
              <a:t>Modelin canlıya alınması</a:t>
            </a:r>
            <a:endParaRPr/>
          </a:p>
        </p:txBody>
      </p:sp>
      <p:pic>
        <p:nvPicPr>
          <p:cNvPr id="187" name="Google Shape;187;p32"/>
          <p:cNvPicPr preferRelativeResize="0"/>
          <p:nvPr/>
        </p:nvPicPr>
        <p:blipFill>
          <a:blip r:embed="rId3">
            <a:alphaModFix/>
          </a:blip>
          <a:stretch>
            <a:fillRect/>
          </a:stretch>
        </p:blipFill>
        <p:spPr>
          <a:xfrm>
            <a:off x="4509725" y="1374525"/>
            <a:ext cx="4322575" cy="2766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tr"/>
              <a:t>Kursa Başlamadan Önce</a:t>
            </a:r>
            <a:endParaRPr/>
          </a:p>
        </p:txBody>
      </p:sp>
      <p:sp>
        <p:nvSpPr>
          <p:cNvPr id="70" name="Google Shape;70;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177800" lvl="0" marL="177800" rtl="0" algn="l">
              <a:lnSpc>
                <a:spcPct val="100000"/>
              </a:lnSpc>
              <a:spcBef>
                <a:spcPts val="0"/>
              </a:spcBef>
              <a:spcAft>
                <a:spcPts val="0"/>
              </a:spcAft>
              <a:buSzPts val="1400"/>
              <a:buChar char="●"/>
            </a:pPr>
            <a:r>
              <a:rPr lang="tr"/>
              <a:t>Bu kurs tamamlandığı takdirde giriş düzeyi yapay zeka algoritmaları ve veri analizine temel oluşturabilecek genel bilgileri edinmiş olacaksınız</a:t>
            </a:r>
            <a:endParaRPr/>
          </a:p>
          <a:p>
            <a:pPr indent="-177800" lvl="0" marL="177800" rtl="0" algn="l">
              <a:lnSpc>
                <a:spcPct val="100000"/>
              </a:lnSpc>
              <a:spcBef>
                <a:spcPts val="800"/>
              </a:spcBef>
              <a:spcAft>
                <a:spcPts val="0"/>
              </a:spcAft>
              <a:buSzPts val="1400"/>
              <a:buChar char="●"/>
            </a:pPr>
            <a:r>
              <a:rPr lang="tr"/>
              <a:t>Spesifik konular anlaşılması zor ve kişide ders esnasında mantığın oturması kolay olmayacağından bol bol bireysel pratik gerekmektedir</a:t>
            </a:r>
            <a:endParaRPr/>
          </a:p>
          <a:p>
            <a:pPr indent="-177800" lvl="0" marL="177800" rtl="0" algn="l">
              <a:lnSpc>
                <a:spcPct val="100000"/>
              </a:lnSpc>
              <a:spcBef>
                <a:spcPts val="800"/>
              </a:spcBef>
              <a:spcAft>
                <a:spcPts val="0"/>
              </a:spcAft>
              <a:buSzPts val="1400"/>
              <a:buChar char="●"/>
            </a:pPr>
            <a:r>
              <a:rPr lang="tr"/>
              <a:t>Slaytlar yazılara boğulmadan görsellerle anlatılacaktır.  Bu yüzden ders esnasında not tutulması</a:t>
            </a:r>
            <a:r>
              <a:rPr b="1" lang="tr"/>
              <a:t> son derece </a:t>
            </a:r>
            <a:r>
              <a:rPr lang="tr"/>
              <a:t>önemlidir</a:t>
            </a:r>
            <a:endParaRPr/>
          </a:p>
          <a:p>
            <a:pPr indent="-177800" lvl="0" marL="177800" rtl="0" algn="l">
              <a:lnSpc>
                <a:spcPct val="100000"/>
              </a:lnSpc>
              <a:spcBef>
                <a:spcPts val="800"/>
              </a:spcBef>
              <a:spcAft>
                <a:spcPts val="0"/>
              </a:spcAft>
              <a:buSzPts val="1400"/>
              <a:buChar char="●"/>
            </a:pPr>
            <a:r>
              <a:rPr lang="tr"/>
              <a:t>Konu başlıkları temel düzey algoritmalar için yeterli olduğundan başlıklar araştırılmalı, bol bol uygulama ve teorik bilgiler içeren sitelerde araştırma yapılmalıdır</a:t>
            </a:r>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Büyük</a:t>
            </a:r>
            <a:r>
              <a:rPr lang="tr"/>
              <a:t> resme bakış ve projeyi anlamak</a:t>
            </a:r>
            <a:endParaRPr/>
          </a:p>
        </p:txBody>
      </p:sp>
      <p:sp>
        <p:nvSpPr>
          <p:cNvPr id="193" name="Google Shape;193;p33"/>
          <p:cNvSpPr txBox="1"/>
          <p:nvPr>
            <p:ph idx="1" type="body"/>
          </p:nvPr>
        </p:nvSpPr>
        <p:spPr>
          <a:xfrm>
            <a:off x="311700" y="1152475"/>
            <a:ext cx="4897800" cy="34164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AutoNum type="arabicPeriod"/>
            </a:pPr>
            <a:r>
              <a:rPr lang="tr" sz="1300"/>
              <a:t>Hedefi iş açısından tanımlayın</a:t>
            </a:r>
            <a:endParaRPr sz="1300"/>
          </a:p>
          <a:p>
            <a:pPr indent="-311150" lvl="0" marL="457200" rtl="0" algn="l">
              <a:lnSpc>
                <a:spcPct val="150000"/>
              </a:lnSpc>
              <a:spcBef>
                <a:spcPts val="0"/>
              </a:spcBef>
              <a:spcAft>
                <a:spcPts val="0"/>
              </a:spcAft>
              <a:buSzPts val="1300"/>
              <a:buAutoNum type="arabicPeriod"/>
            </a:pPr>
            <a:r>
              <a:rPr lang="tr" sz="1300"/>
              <a:t>Mevcut çözümler/geçici çözümler nelerdir (varsa)?</a:t>
            </a:r>
            <a:endParaRPr sz="1300"/>
          </a:p>
          <a:p>
            <a:pPr indent="-311150" lvl="0" marL="457200" rtl="0" algn="l">
              <a:lnSpc>
                <a:spcPct val="150000"/>
              </a:lnSpc>
              <a:spcBef>
                <a:spcPts val="0"/>
              </a:spcBef>
              <a:spcAft>
                <a:spcPts val="0"/>
              </a:spcAft>
              <a:buSzPts val="1300"/>
              <a:buAutoNum type="arabicPeriod"/>
            </a:pPr>
            <a:r>
              <a:rPr lang="tr" sz="1300"/>
              <a:t>Bu sorunu nasıl </a:t>
            </a:r>
            <a:r>
              <a:rPr lang="tr" sz="1300"/>
              <a:t>çerçevelemelisiniz</a:t>
            </a:r>
            <a:r>
              <a:rPr lang="tr" sz="1300"/>
              <a:t> (denetimli/denetimsiz, çevrimiçi/çevrimdışı vb.)?</a:t>
            </a:r>
            <a:endParaRPr sz="1300"/>
          </a:p>
          <a:p>
            <a:pPr indent="-311150" lvl="0" marL="457200" rtl="0" algn="l">
              <a:lnSpc>
                <a:spcPct val="150000"/>
              </a:lnSpc>
              <a:spcBef>
                <a:spcPts val="0"/>
              </a:spcBef>
              <a:spcAft>
                <a:spcPts val="0"/>
              </a:spcAft>
              <a:buSzPts val="1300"/>
              <a:buAutoNum type="arabicPeriod"/>
            </a:pPr>
            <a:r>
              <a:rPr lang="tr" sz="1300"/>
              <a:t>Performans nasıl ölçülmelidir?</a:t>
            </a:r>
            <a:endParaRPr sz="1300"/>
          </a:p>
          <a:p>
            <a:pPr indent="-311150" lvl="0" marL="457200" rtl="0" algn="l">
              <a:lnSpc>
                <a:spcPct val="150000"/>
              </a:lnSpc>
              <a:spcBef>
                <a:spcPts val="0"/>
              </a:spcBef>
              <a:spcAft>
                <a:spcPts val="0"/>
              </a:spcAft>
              <a:buSzPts val="1300"/>
              <a:buAutoNum type="arabicPeriod"/>
            </a:pPr>
            <a:r>
              <a:rPr lang="tr" sz="1300"/>
              <a:t>İ</a:t>
            </a:r>
            <a:r>
              <a:rPr lang="tr" sz="1300"/>
              <a:t>ş hedefine ulaşmak için gereken minimum performans ne olurdu?</a:t>
            </a:r>
            <a:endParaRPr sz="1300"/>
          </a:p>
          <a:p>
            <a:pPr indent="-311150" lvl="0" marL="457200" rtl="0" algn="l">
              <a:lnSpc>
                <a:spcPct val="150000"/>
              </a:lnSpc>
              <a:spcBef>
                <a:spcPts val="0"/>
              </a:spcBef>
              <a:spcAft>
                <a:spcPts val="0"/>
              </a:spcAft>
              <a:buSzPts val="1300"/>
              <a:buAutoNum type="arabicPeriod"/>
            </a:pPr>
            <a:r>
              <a:rPr lang="tr" sz="1300"/>
              <a:t>İnsan uzmanlığı mevcut mu?</a:t>
            </a:r>
            <a:endParaRPr sz="1300"/>
          </a:p>
          <a:p>
            <a:pPr indent="-311150" lvl="0" marL="457200" rtl="0" algn="l">
              <a:lnSpc>
                <a:spcPct val="150000"/>
              </a:lnSpc>
              <a:spcBef>
                <a:spcPts val="0"/>
              </a:spcBef>
              <a:spcAft>
                <a:spcPts val="0"/>
              </a:spcAft>
              <a:buSzPts val="1300"/>
              <a:buAutoNum type="arabicPeriod"/>
            </a:pPr>
            <a:r>
              <a:rPr lang="tr" sz="1300"/>
              <a:t>Problemi manuel olarak nasıl çözersiniz?</a:t>
            </a:r>
            <a:endParaRPr sz="1300"/>
          </a:p>
          <a:p>
            <a:pPr indent="-311150" lvl="0" marL="457200" rtl="0" algn="l">
              <a:lnSpc>
                <a:spcPct val="150000"/>
              </a:lnSpc>
              <a:spcBef>
                <a:spcPts val="0"/>
              </a:spcBef>
              <a:spcAft>
                <a:spcPts val="0"/>
              </a:spcAft>
              <a:buSzPts val="1300"/>
              <a:buAutoNum type="arabicPeriod"/>
            </a:pPr>
            <a:r>
              <a:rPr lang="tr" sz="1300"/>
              <a:t>Sizin (veya başkalarının) şimdiye kadar yaptığınız varsayımları listeleyin</a:t>
            </a:r>
            <a:endParaRPr sz="1300"/>
          </a:p>
        </p:txBody>
      </p:sp>
      <p:pic>
        <p:nvPicPr>
          <p:cNvPr id="194" name="Google Shape;194;p33"/>
          <p:cNvPicPr preferRelativeResize="0"/>
          <p:nvPr/>
        </p:nvPicPr>
        <p:blipFill>
          <a:blip r:embed="rId3">
            <a:alphaModFix/>
          </a:blip>
          <a:stretch>
            <a:fillRect/>
          </a:stretch>
        </p:blipFill>
        <p:spPr>
          <a:xfrm>
            <a:off x="5304650" y="1706527"/>
            <a:ext cx="3476325" cy="2308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Veri toplamak</a:t>
            </a:r>
            <a:endParaRPr/>
          </a:p>
        </p:txBody>
      </p:sp>
      <p:sp>
        <p:nvSpPr>
          <p:cNvPr id="200" name="Google Shape;200;p34"/>
          <p:cNvSpPr txBox="1"/>
          <p:nvPr>
            <p:ph idx="1" type="body"/>
          </p:nvPr>
        </p:nvSpPr>
        <p:spPr>
          <a:xfrm>
            <a:off x="311700" y="1152475"/>
            <a:ext cx="62652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tr" sz="1300"/>
              <a:t>Ç</a:t>
            </a:r>
            <a:r>
              <a:rPr b="1" lang="tr" sz="1300"/>
              <a:t>alışma Ortamı Hazırlayın</a:t>
            </a:r>
            <a:endParaRPr b="1" sz="1300"/>
          </a:p>
          <a:p>
            <a:pPr indent="0" lvl="0" marL="0" rtl="0" algn="l">
              <a:lnSpc>
                <a:spcPct val="115000"/>
              </a:lnSpc>
              <a:spcBef>
                <a:spcPts val="1200"/>
              </a:spcBef>
              <a:spcAft>
                <a:spcPts val="0"/>
              </a:spcAft>
              <a:buNone/>
            </a:pPr>
            <a:r>
              <a:rPr lang="tr" sz="1300"/>
              <a:t>Veriler makine ö</a:t>
            </a:r>
            <a:r>
              <a:rPr lang="tr" sz="1300"/>
              <a:t>ğrenmesi </a:t>
            </a:r>
            <a:r>
              <a:rPr lang="tr" sz="1300"/>
              <a:t>projelerinde düzenli ve uygun bir şekilde saklanmalıdır. Özellikle ham verinin zarar görmemesi, yapılarının bozulmaması gerekmektedir. Modelde kullanılacak ve önişleme tabi tutulan verilerin depolanması, modele gönderilen verilerinin saklanması gerekmektedir. Bu yüzden uygun veri tabanları </a:t>
            </a:r>
            <a:r>
              <a:rPr lang="tr" sz="1300"/>
              <a:t>kurulmalı </a:t>
            </a:r>
            <a:r>
              <a:rPr lang="tr" sz="1300"/>
              <a:t>veya klasör hiyerarşileri sağlanmalıdır.</a:t>
            </a:r>
            <a:endParaRPr sz="1300"/>
          </a:p>
          <a:p>
            <a:pPr indent="0" lvl="0" marL="0" rtl="0" algn="l">
              <a:lnSpc>
                <a:spcPct val="115000"/>
              </a:lnSpc>
              <a:spcBef>
                <a:spcPts val="1200"/>
              </a:spcBef>
              <a:spcAft>
                <a:spcPts val="0"/>
              </a:spcAft>
              <a:buNone/>
            </a:pPr>
            <a:r>
              <a:rPr b="1" lang="tr" sz="1300"/>
              <a:t>Get the Data</a:t>
            </a:r>
            <a:endParaRPr b="1" sz="1300"/>
          </a:p>
          <a:p>
            <a:pPr indent="0" lvl="0" marL="0" rtl="0" algn="l">
              <a:lnSpc>
                <a:spcPct val="115000"/>
              </a:lnSpc>
              <a:spcBef>
                <a:spcPts val="1200"/>
              </a:spcBef>
              <a:spcAft>
                <a:spcPts val="1200"/>
              </a:spcAft>
              <a:buNone/>
            </a:pPr>
            <a:r>
              <a:rPr lang="tr" sz="1300"/>
              <a:t>Veriyi elde edebilecek birçok kaynak bulunmaktadır, öğrenme aşamalarında internetten elde edilen veri setleri kullanılabilir, gerçek dünya veri setleriyle çalışmak biraz daha zorludur, bazen bu verilerin elde etmek kolay olmamakla birlikte, yazılımlar ile birlikte bu veriler internet üzerinden toplanabilir.</a:t>
            </a:r>
            <a:endParaRPr sz="1300"/>
          </a:p>
        </p:txBody>
      </p:sp>
      <p:pic>
        <p:nvPicPr>
          <p:cNvPr id="201" name="Google Shape;201;p34"/>
          <p:cNvPicPr preferRelativeResize="0"/>
          <p:nvPr/>
        </p:nvPicPr>
        <p:blipFill rotWithShape="1">
          <a:blip r:embed="rId3">
            <a:alphaModFix/>
          </a:blip>
          <a:srcRect b="0" l="46953" r="28568" t="0"/>
          <a:stretch/>
        </p:blipFill>
        <p:spPr>
          <a:xfrm>
            <a:off x="6818550" y="1244575"/>
            <a:ext cx="1791448" cy="1744025"/>
          </a:xfrm>
          <a:prstGeom prst="rect">
            <a:avLst/>
          </a:prstGeom>
          <a:noFill/>
          <a:ln>
            <a:noFill/>
          </a:ln>
        </p:spPr>
      </p:pic>
      <p:pic>
        <p:nvPicPr>
          <p:cNvPr id="202" name="Google Shape;202;p34"/>
          <p:cNvPicPr preferRelativeResize="0"/>
          <p:nvPr/>
        </p:nvPicPr>
        <p:blipFill rotWithShape="1">
          <a:blip r:embed="rId3">
            <a:alphaModFix/>
          </a:blip>
          <a:srcRect b="3079" l="74579" r="942" t="-3080"/>
          <a:stretch/>
        </p:blipFill>
        <p:spPr>
          <a:xfrm>
            <a:off x="6695000" y="2904275"/>
            <a:ext cx="1791448" cy="1744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Veriyi incelemek ve görselleştirmek</a:t>
            </a:r>
            <a:endParaRPr/>
          </a:p>
        </p:txBody>
      </p:sp>
      <p:sp>
        <p:nvSpPr>
          <p:cNvPr id="208" name="Google Shape;208;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a:t>Exploratory Data Analysis (EDA)</a:t>
            </a:r>
            <a:endParaRPr b="1"/>
          </a:p>
          <a:p>
            <a:pPr indent="0" lvl="0" marL="0" rtl="0" algn="l">
              <a:spcBef>
                <a:spcPts val="1200"/>
              </a:spcBef>
              <a:spcAft>
                <a:spcPts val="1200"/>
              </a:spcAft>
              <a:buNone/>
            </a:pPr>
            <a:r>
              <a:rPr lang="tr"/>
              <a:t>Özet </a:t>
            </a:r>
            <a:r>
              <a:rPr lang="tr"/>
              <a:t>istatistiklerle (ortalama, medyan, nicelikler, vb.) birlikte bir veri kümesinin resmini çizmeye yardımcı olan basit grafikler (örn. kutu grafikleri, dağılım grafikleri) oluşturmaya verilen, veriyi hızlı bir şekilde tanımamıza olanak sağlayan çalışmalara denir.</a:t>
            </a:r>
            <a:endParaRPr/>
          </a:p>
        </p:txBody>
      </p:sp>
      <p:pic>
        <p:nvPicPr>
          <p:cNvPr id="209" name="Google Shape;209;p35"/>
          <p:cNvPicPr preferRelativeResize="0"/>
          <p:nvPr/>
        </p:nvPicPr>
        <p:blipFill>
          <a:blip r:embed="rId3">
            <a:alphaModFix/>
          </a:blip>
          <a:stretch>
            <a:fillRect/>
          </a:stretch>
        </p:blipFill>
        <p:spPr>
          <a:xfrm>
            <a:off x="4882875" y="2614014"/>
            <a:ext cx="3633426" cy="2022026"/>
          </a:xfrm>
          <a:prstGeom prst="rect">
            <a:avLst/>
          </a:prstGeom>
          <a:noFill/>
          <a:ln>
            <a:noFill/>
          </a:ln>
        </p:spPr>
      </p:pic>
      <p:pic>
        <p:nvPicPr>
          <p:cNvPr id="210" name="Google Shape;210;p35"/>
          <p:cNvPicPr preferRelativeResize="0"/>
          <p:nvPr/>
        </p:nvPicPr>
        <p:blipFill>
          <a:blip r:embed="rId4">
            <a:alphaModFix/>
          </a:blip>
          <a:stretch>
            <a:fillRect/>
          </a:stretch>
        </p:blipFill>
        <p:spPr>
          <a:xfrm>
            <a:off x="592675" y="2656287"/>
            <a:ext cx="3912301" cy="1937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Veriyi Modele Uygun Hale getirmek</a:t>
            </a:r>
            <a:endParaRPr/>
          </a:p>
        </p:txBody>
      </p:sp>
      <p:sp>
        <p:nvSpPr>
          <p:cNvPr id="216" name="Google Shape;216;p36"/>
          <p:cNvSpPr txBox="1"/>
          <p:nvPr>
            <p:ph idx="1" type="body"/>
          </p:nvPr>
        </p:nvSpPr>
        <p:spPr>
          <a:xfrm>
            <a:off x="311700" y="1152475"/>
            <a:ext cx="5468100" cy="3416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b="1" lang="tr" sz="1300"/>
              <a:t>Verilerin Temizlenmesi ve Düzenlenmesi</a:t>
            </a:r>
            <a:endParaRPr b="1" sz="1300"/>
          </a:p>
          <a:p>
            <a:pPr indent="-311150" lvl="1" marL="914400" rtl="0" algn="l">
              <a:spcBef>
                <a:spcPts val="0"/>
              </a:spcBef>
              <a:spcAft>
                <a:spcPts val="0"/>
              </a:spcAft>
              <a:buSzPts val="1300"/>
              <a:buChar char="○"/>
            </a:pPr>
            <a:r>
              <a:rPr lang="tr" sz="1300"/>
              <a:t>Gereksiz veya Bilgi İçermeyen Verilerin Temizlenmesi</a:t>
            </a:r>
            <a:endParaRPr sz="1300"/>
          </a:p>
          <a:p>
            <a:pPr indent="-311150" lvl="1" marL="914400" rtl="0" algn="l">
              <a:spcBef>
                <a:spcPts val="0"/>
              </a:spcBef>
              <a:spcAft>
                <a:spcPts val="0"/>
              </a:spcAft>
              <a:buSzPts val="1300"/>
              <a:buChar char="○"/>
            </a:pPr>
            <a:r>
              <a:rPr lang="tr" sz="1300"/>
              <a:t>Hatalı verilerin düzeltilmesi</a:t>
            </a:r>
            <a:endParaRPr sz="1300"/>
          </a:p>
          <a:p>
            <a:pPr indent="-311150" lvl="1" marL="914400" rtl="0" algn="l">
              <a:spcBef>
                <a:spcPts val="0"/>
              </a:spcBef>
              <a:spcAft>
                <a:spcPts val="0"/>
              </a:spcAft>
              <a:buSzPts val="1300"/>
              <a:buChar char="○"/>
            </a:pPr>
            <a:r>
              <a:rPr lang="tr" sz="1300"/>
              <a:t>Farklı kaynaklardan gelen verilerin birleştirilmesi</a:t>
            </a:r>
            <a:endParaRPr sz="1300"/>
          </a:p>
          <a:p>
            <a:pPr indent="-311150" lvl="0" marL="457200" rtl="0" algn="l">
              <a:spcBef>
                <a:spcPts val="0"/>
              </a:spcBef>
              <a:spcAft>
                <a:spcPts val="0"/>
              </a:spcAft>
              <a:buSzPts val="1300"/>
              <a:buAutoNum type="arabicPeriod"/>
            </a:pPr>
            <a:r>
              <a:rPr b="1" lang="tr" sz="1300"/>
              <a:t>Veri Tiplerinin Belirlenmesi</a:t>
            </a:r>
            <a:endParaRPr b="1" sz="1300"/>
          </a:p>
          <a:p>
            <a:pPr indent="-311150" lvl="1" marL="914400" rtl="0" algn="l">
              <a:spcBef>
                <a:spcPts val="0"/>
              </a:spcBef>
              <a:spcAft>
                <a:spcPts val="0"/>
              </a:spcAft>
              <a:buSzPts val="1300"/>
              <a:buChar char="○"/>
            </a:pPr>
            <a:r>
              <a:rPr lang="tr" sz="1300"/>
              <a:t>Tarih, Sayısal, Yazı vb. formatlardaki verilerin kontrol edilmesi</a:t>
            </a:r>
            <a:endParaRPr sz="1300"/>
          </a:p>
          <a:p>
            <a:pPr indent="-311150" lvl="1" marL="914400" rtl="0" algn="l">
              <a:spcBef>
                <a:spcPts val="0"/>
              </a:spcBef>
              <a:spcAft>
                <a:spcPts val="0"/>
              </a:spcAft>
              <a:buSzPts val="1300"/>
              <a:buChar char="○"/>
            </a:pPr>
            <a:r>
              <a:rPr lang="tr" sz="1300"/>
              <a:t>Uygun veri tipi dönüşümlerinin yapılması</a:t>
            </a:r>
            <a:endParaRPr sz="1300"/>
          </a:p>
          <a:p>
            <a:pPr indent="-311150" lvl="0" marL="457200" rtl="0" algn="l">
              <a:spcBef>
                <a:spcPts val="0"/>
              </a:spcBef>
              <a:spcAft>
                <a:spcPts val="0"/>
              </a:spcAft>
              <a:buSzPts val="1300"/>
              <a:buAutoNum type="arabicPeriod"/>
            </a:pPr>
            <a:r>
              <a:rPr b="1" lang="tr" sz="1300"/>
              <a:t>Veri Boyutunun İndirgenmesi</a:t>
            </a:r>
            <a:endParaRPr b="1" sz="1300"/>
          </a:p>
          <a:p>
            <a:pPr indent="-311150" lvl="1" marL="914400" rtl="0" algn="l">
              <a:spcBef>
                <a:spcPts val="0"/>
              </a:spcBef>
              <a:spcAft>
                <a:spcPts val="0"/>
              </a:spcAft>
              <a:buSzPts val="1300"/>
              <a:buChar char="○"/>
            </a:pPr>
            <a:r>
              <a:rPr lang="tr" sz="1300"/>
              <a:t>PCA</a:t>
            </a:r>
            <a:endParaRPr sz="1300"/>
          </a:p>
          <a:p>
            <a:pPr indent="-311150" lvl="1" marL="914400" rtl="0" algn="l">
              <a:spcBef>
                <a:spcPts val="0"/>
              </a:spcBef>
              <a:spcAft>
                <a:spcPts val="0"/>
              </a:spcAft>
              <a:buSzPts val="1300"/>
              <a:buChar char="○"/>
            </a:pPr>
            <a:r>
              <a:rPr lang="tr" sz="1300"/>
              <a:t>Gereksiz kolonların atılması ve korelasyon analizi</a:t>
            </a:r>
            <a:endParaRPr sz="1300"/>
          </a:p>
          <a:p>
            <a:pPr indent="-311150" lvl="0" marL="457200" rtl="0" algn="l">
              <a:spcBef>
                <a:spcPts val="0"/>
              </a:spcBef>
              <a:spcAft>
                <a:spcPts val="0"/>
              </a:spcAft>
              <a:buSzPts val="1300"/>
              <a:buAutoNum type="arabicPeriod"/>
            </a:pPr>
            <a:r>
              <a:rPr b="1" lang="tr" sz="1300"/>
              <a:t>Veri dağılımlarının incelenmesi ve </a:t>
            </a:r>
            <a:r>
              <a:rPr b="1" lang="tr" sz="1300"/>
              <a:t>regularizasyon</a:t>
            </a:r>
            <a:endParaRPr b="1" sz="1300"/>
          </a:p>
          <a:p>
            <a:pPr indent="-311150" lvl="1" marL="914400" rtl="0" algn="l">
              <a:spcBef>
                <a:spcPts val="0"/>
              </a:spcBef>
              <a:spcAft>
                <a:spcPts val="0"/>
              </a:spcAft>
              <a:buSzPts val="1300"/>
              <a:buChar char="○"/>
            </a:pPr>
            <a:r>
              <a:rPr lang="tr" sz="1300"/>
              <a:t>Min-max Ölçekleme</a:t>
            </a:r>
            <a:endParaRPr sz="1300"/>
          </a:p>
          <a:p>
            <a:pPr indent="-311150" lvl="1" marL="914400" rtl="0" algn="l">
              <a:spcBef>
                <a:spcPts val="0"/>
              </a:spcBef>
              <a:spcAft>
                <a:spcPts val="0"/>
              </a:spcAft>
              <a:buSzPts val="1300"/>
              <a:buChar char="○"/>
            </a:pPr>
            <a:r>
              <a:rPr lang="tr" sz="1300"/>
              <a:t>Standardizasyon</a:t>
            </a:r>
            <a:endParaRPr sz="1300"/>
          </a:p>
        </p:txBody>
      </p:sp>
      <p:pic>
        <p:nvPicPr>
          <p:cNvPr id="217" name="Google Shape;217;p36"/>
          <p:cNvPicPr preferRelativeResize="0"/>
          <p:nvPr/>
        </p:nvPicPr>
        <p:blipFill>
          <a:blip r:embed="rId3">
            <a:alphaModFix/>
          </a:blip>
          <a:stretch>
            <a:fillRect/>
          </a:stretch>
        </p:blipFill>
        <p:spPr>
          <a:xfrm>
            <a:off x="6015887" y="2805275"/>
            <a:ext cx="2265975" cy="1871425"/>
          </a:xfrm>
          <a:prstGeom prst="rect">
            <a:avLst/>
          </a:prstGeom>
          <a:noFill/>
          <a:ln>
            <a:noFill/>
          </a:ln>
        </p:spPr>
      </p:pic>
      <p:pic>
        <p:nvPicPr>
          <p:cNvPr id="218" name="Google Shape;218;p36"/>
          <p:cNvPicPr preferRelativeResize="0"/>
          <p:nvPr/>
        </p:nvPicPr>
        <p:blipFill>
          <a:blip r:embed="rId4">
            <a:alphaModFix/>
          </a:blip>
          <a:stretch>
            <a:fillRect/>
          </a:stretch>
        </p:blipFill>
        <p:spPr>
          <a:xfrm>
            <a:off x="6032700" y="1017725"/>
            <a:ext cx="2232350" cy="16235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Model seçimi ve modelin eğitimi</a:t>
            </a:r>
            <a:endParaRPr/>
          </a:p>
        </p:txBody>
      </p:sp>
      <p:sp>
        <p:nvSpPr>
          <p:cNvPr id="224" name="Google Shape;224;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5" name="Google Shape;225;p37"/>
          <p:cNvPicPr preferRelativeResize="0"/>
          <p:nvPr/>
        </p:nvPicPr>
        <p:blipFill>
          <a:blip r:embed="rId3">
            <a:alphaModFix/>
          </a:blip>
          <a:stretch>
            <a:fillRect/>
          </a:stretch>
        </p:blipFill>
        <p:spPr>
          <a:xfrm>
            <a:off x="1245975" y="1671050"/>
            <a:ext cx="6652050" cy="2535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Başarı Performansları: Sınıflandırma Metrikleri</a:t>
            </a:r>
            <a:endParaRPr/>
          </a:p>
        </p:txBody>
      </p:sp>
      <p:sp>
        <p:nvSpPr>
          <p:cNvPr id="231" name="Google Shape;231;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a:t>Karmaşıklık Matrisi</a:t>
            </a:r>
            <a:endParaRPr/>
          </a:p>
        </p:txBody>
      </p:sp>
      <p:pic>
        <p:nvPicPr>
          <p:cNvPr id="232" name="Google Shape;232;p38"/>
          <p:cNvPicPr preferRelativeResize="0"/>
          <p:nvPr/>
        </p:nvPicPr>
        <p:blipFill>
          <a:blip r:embed="rId3">
            <a:alphaModFix/>
          </a:blip>
          <a:stretch>
            <a:fillRect/>
          </a:stretch>
        </p:blipFill>
        <p:spPr>
          <a:xfrm>
            <a:off x="463346" y="2053271"/>
            <a:ext cx="3965800" cy="1614800"/>
          </a:xfrm>
          <a:prstGeom prst="rect">
            <a:avLst/>
          </a:prstGeom>
          <a:noFill/>
          <a:ln>
            <a:noFill/>
          </a:ln>
        </p:spPr>
      </p:pic>
      <p:pic>
        <p:nvPicPr>
          <p:cNvPr id="233" name="Google Shape;233;p38"/>
          <p:cNvPicPr preferRelativeResize="0"/>
          <p:nvPr/>
        </p:nvPicPr>
        <p:blipFill>
          <a:blip r:embed="rId4">
            <a:alphaModFix/>
          </a:blip>
          <a:stretch>
            <a:fillRect/>
          </a:stretch>
        </p:blipFill>
        <p:spPr>
          <a:xfrm>
            <a:off x="4571999" y="1899091"/>
            <a:ext cx="3965799" cy="192315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Başarı</a:t>
            </a:r>
            <a:r>
              <a:rPr lang="tr"/>
              <a:t> Performansları: </a:t>
            </a:r>
            <a:r>
              <a:rPr lang="tr"/>
              <a:t>Regresyon Metrikleri</a:t>
            </a:r>
            <a:endParaRPr/>
          </a:p>
        </p:txBody>
      </p:sp>
      <p:sp>
        <p:nvSpPr>
          <p:cNvPr id="239" name="Google Shape;239;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0" name="Google Shape;240;p39"/>
          <p:cNvPicPr preferRelativeResize="0"/>
          <p:nvPr/>
        </p:nvPicPr>
        <p:blipFill>
          <a:blip r:embed="rId3">
            <a:alphaModFix/>
          </a:blip>
          <a:stretch>
            <a:fillRect/>
          </a:stretch>
        </p:blipFill>
        <p:spPr>
          <a:xfrm>
            <a:off x="2023825" y="1152475"/>
            <a:ext cx="5096341" cy="3416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Modelin optimize edilmesi</a:t>
            </a:r>
            <a:endParaRPr/>
          </a:p>
        </p:txBody>
      </p:sp>
      <p:sp>
        <p:nvSpPr>
          <p:cNvPr id="246" name="Google Shape;246;p40"/>
          <p:cNvSpPr txBox="1"/>
          <p:nvPr>
            <p:ph idx="1" type="body"/>
          </p:nvPr>
        </p:nvSpPr>
        <p:spPr>
          <a:xfrm>
            <a:off x="311700" y="1152475"/>
            <a:ext cx="5194800" cy="34164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tr"/>
              <a:t>Cross validation</a:t>
            </a:r>
            <a:r>
              <a:rPr lang="tr"/>
              <a:t> kullanarak hiperparametrelerde ince ayar yapın</a:t>
            </a:r>
            <a:endParaRPr/>
          </a:p>
          <a:p>
            <a:pPr indent="-317500" lvl="0" marL="457200" rtl="0" algn="l">
              <a:lnSpc>
                <a:spcPct val="150000"/>
              </a:lnSpc>
              <a:spcBef>
                <a:spcPts val="0"/>
              </a:spcBef>
              <a:spcAft>
                <a:spcPts val="0"/>
              </a:spcAft>
              <a:buSzPts val="1400"/>
              <a:buChar char="●"/>
            </a:pPr>
            <a:r>
              <a:rPr lang="tr"/>
              <a:t>Hiperparametre aramaları yapın, </a:t>
            </a:r>
            <a:r>
              <a:rPr lang="tr">
                <a:highlight>
                  <a:srgbClr val="C9DAF8"/>
                </a:highlight>
              </a:rPr>
              <a:t>gridsearch</a:t>
            </a:r>
            <a:r>
              <a:rPr lang="tr"/>
              <a:t> vs.</a:t>
            </a:r>
            <a:endParaRPr/>
          </a:p>
          <a:p>
            <a:pPr indent="-317500" lvl="0" marL="457200" rtl="0" algn="l">
              <a:lnSpc>
                <a:spcPct val="150000"/>
              </a:lnSpc>
              <a:spcBef>
                <a:spcPts val="0"/>
              </a:spcBef>
              <a:spcAft>
                <a:spcPts val="0"/>
              </a:spcAft>
              <a:buSzPts val="1400"/>
              <a:buChar char="●"/>
            </a:pPr>
            <a:r>
              <a:rPr lang="tr"/>
              <a:t>Ensemble yöntemlerini deneyin. En iyi modellerinizi birleştirmek, genellikle tek tek çalıştırmaktan daha iyi performans sağlar</a:t>
            </a:r>
            <a:endParaRPr/>
          </a:p>
          <a:p>
            <a:pPr indent="-317500" lvl="0" marL="457200" rtl="0" algn="l">
              <a:lnSpc>
                <a:spcPct val="150000"/>
              </a:lnSpc>
              <a:spcBef>
                <a:spcPts val="0"/>
              </a:spcBef>
              <a:spcAft>
                <a:spcPts val="0"/>
              </a:spcAft>
              <a:buSzPts val="1400"/>
              <a:buChar char="●"/>
            </a:pPr>
            <a:r>
              <a:rPr lang="tr"/>
              <a:t>Özellikle ince ayarın sonuna doğru ilerlerken, bu adım için mümkün olduğu kadar çok veri kullanmak isteyeceksiniz</a:t>
            </a:r>
            <a:endParaRPr/>
          </a:p>
          <a:p>
            <a:pPr indent="-317500" lvl="0" marL="457200" rtl="0" algn="l">
              <a:lnSpc>
                <a:spcPct val="150000"/>
              </a:lnSpc>
              <a:spcBef>
                <a:spcPts val="0"/>
              </a:spcBef>
              <a:spcAft>
                <a:spcPts val="0"/>
              </a:spcAft>
              <a:buSzPts val="1400"/>
              <a:buChar char="●"/>
            </a:pPr>
            <a:r>
              <a:rPr lang="tr"/>
              <a:t>Nihai modelinizden emin olduğunuzda, genelleme hatasını tahmin etmek için </a:t>
            </a:r>
            <a:r>
              <a:rPr lang="tr">
                <a:highlight>
                  <a:srgbClr val="C9DAF8"/>
                </a:highlight>
              </a:rPr>
              <a:t>test setindeki</a:t>
            </a:r>
            <a:r>
              <a:rPr lang="tr"/>
              <a:t> performansını ölçün</a:t>
            </a:r>
            <a:endParaRPr/>
          </a:p>
        </p:txBody>
      </p:sp>
      <p:pic>
        <p:nvPicPr>
          <p:cNvPr id="247" name="Google Shape;247;p40"/>
          <p:cNvPicPr preferRelativeResize="0"/>
          <p:nvPr/>
        </p:nvPicPr>
        <p:blipFill rotWithShape="1">
          <a:blip r:embed="rId3">
            <a:alphaModFix/>
          </a:blip>
          <a:srcRect b="11309" l="9110" r="9476" t="18877"/>
          <a:stretch/>
        </p:blipFill>
        <p:spPr>
          <a:xfrm>
            <a:off x="5506500" y="1719776"/>
            <a:ext cx="3325800" cy="2281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Modelin canlıya alınması (Deployment)</a:t>
            </a:r>
            <a:endParaRPr/>
          </a:p>
        </p:txBody>
      </p:sp>
      <p:sp>
        <p:nvSpPr>
          <p:cNvPr id="253" name="Google Shape;253;p41"/>
          <p:cNvSpPr txBox="1"/>
          <p:nvPr>
            <p:ph idx="1" type="body"/>
          </p:nvPr>
        </p:nvSpPr>
        <p:spPr>
          <a:xfrm>
            <a:off x="311700" y="1152475"/>
            <a:ext cx="5237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ML </a:t>
            </a:r>
            <a:r>
              <a:rPr lang="tr"/>
              <a:t>Deployment, verilere dayalı makine öğrenimi modelini mevcut bir üretim ortamına entegre edilmesidir. </a:t>
            </a:r>
            <a:endParaRPr/>
          </a:p>
          <a:p>
            <a:pPr indent="0" lvl="0" marL="0" rtl="0" algn="l">
              <a:spcBef>
                <a:spcPts val="1200"/>
              </a:spcBef>
              <a:spcAft>
                <a:spcPts val="0"/>
              </a:spcAft>
              <a:buNone/>
            </a:pPr>
            <a:r>
              <a:rPr lang="tr"/>
              <a:t>Test ortamında geliştirilen makine öğrenimi projesi son kullanıcıya hizmet vermek adına web servisleri gibi (SaaS, PaaS) platformlarında çalışmak için hazır hale getirilir. </a:t>
            </a:r>
            <a:endParaRPr/>
          </a:p>
          <a:p>
            <a:pPr indent="-317500" lvl="0" marL="457200" rtl="0" algn="l">
              <a:spcBef>
                <a:spcPts val="1200"/>
              </a:spcBef>
              <a:spcAft>
                <a:spcPts val="0"/>
              </a:spcAft>
              <a:buSzPts val="1400"/>
              <a:buChar char="●"/>
            </a:pPr>
            <a:r>
              <a:rPr b="1" lang="tr"/>
              <a:t>Streamlit</a:t>
            </a:r>
            <a:r>
              <a:rPr lang="tr"/>
              <a:t>, HTML veya CSS vb. bilgisi olmadan etkileşimli web uygulamaları oluşturmanıza yardımcı olan açık kaynakli br python kütüphanesidir</a:t>
            </a:r>
            <a:endParaRPr/>
          </a:p>
          <a:p>
            <a:pPr indent="-317500" lvl="0" marL="457200" rtl="0" algn="l">
              <a:spcBef>
                <a:spcPts val="0"/>
              </a:spcBef>
              <a:spcAft>
                <a:spcPts val="0"/>
              </a:spcAft>
              <a:buSzPts val="1400"/>
              <a:buChar char="●"/>
            </a:pPr>
            <a:r>
              <a:rPr b="1" lang="tr"/>
              <a:t>Docker</a:t>
            </a:r>
            <a:r>
              <a:rPr lang="tr"/>
              <a:t>, geliştiricilerin kodlarını konteynerize hale getirmenin açık ara en popüler yollarından biridir</a:t>
            </a:r>
            <a:endParaRPr/>
          </a:p>
          <a:p>
            <a:pPr indent="-317500" lvl="0" marL="457200" rtl="0" algn="l">
              <a:spcBef>
                <a:spcPts val="0"/>
              </a:spcBef>
              <a:spcAft>
                <a:spcPts val="0"/>
              </a:spcAft>
              <a:buSzPts val="1400"/>
              <a:buChar char="●"/>
            </a:pPr>
            <a:r>
              <a:rPr b="1" lang="tr"/>
              <a:t>Heroku</a:t>
            </a:r>
            <a:r>
              <a:rPr lang="tr"/>
              <a:t>, bir bulut bilişim uygulama altyapısı servis sağlayıcısıdır (PaaS)</a:t>
            </a:r>
            <a:endParaRPr/>
          </a:p>
        </p:txBody>
      </p:sp>
      <p:pic>
        <p:nvPicPr>
          <p:cNvPr id="254" name="Google Shape;254;p41"/>
          <p:cNvPicPr preferRelativeResize="0"/>
          <p:nvPr/>
        </p:nvPicPr>
        <p:blipFill>
          <a:blip r:embed="rId3">
            <a:alphaModFix/>
          </a:blip>
          <a:stretch>
            <a:fillRect/>
          </a:stretch>
        </p:blipFill>
        <p:spPr>
          <a:xfrm>
            <a:off x="6007425" y="717900"/>
            <a:ext cx="2677376" cy="1601275"/>
          </a:xfrm>
          <a:prstGeom prst="rect">
            <a:avLst/>
          </a:prstGeom>
          <a:noFill/>
          <a:ln>
            <a:noFill/>
          </a:ln>
        </p:spPr>
      </p:pic>
      <p:pic>
        <p:nvPicPr>
          <p:cNvPr id="255" name="Google Shape;255;p41"/>
          <p:cNvPicPr preferRelativeResize="0"/>
          <p:nvPr/>
        </p:nvPicPr>
        <p:blipFill>
          <a:blip r:embed="rId4">
            <a:alphaModFix/>
          </a:blip>
          <a:stretch>
            <a:fillRect/>
          </a:stretch>
        </p:blipFill>
        <p:spPr>
          <a:xfrm>
            <a:off x="5790211" y="3253400"/>
            <a:ext cx="3111814" cy="1315450"/>
          </a:xfrm>
          <a:prstGeom prst="rect">
            <a:avLst/>
          </a:prstGeom>
          <a:noFill/>
          <a:ln>
            <a:noFill/>
          </a:ln>
        </p:spPr>
      </p:pic>
      <p:pic>
        <p:nvPicPr>
          <p:cNvPr id="256" name="Google Shape;256;p41"/>
          <p:cNvPicPr preferRelativeResize="0"/>
          <p:nvPr/>
        </p:nvPicPr>
        <p:blipFill>
          <a:blip r:embed="rId5">
            <a:alphaModFix/>
          </a:blip>
          <a:stretch>
            <a:fillRect/>
          </a:stretch>
        </p:blipFill>
        <p:spPr>
          <a:xfrm>
            <a:off x="5881102" y="2409685"/>
            <a:ext cx="2930025" cy="75321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r"/>
              <a:t>Makine Öğrenmesi Terminolojileri</a:t>
            </a:r>
            <a:endParaRPr/>
          </a:p>
        </p:txBody>
      </p:sp>
      <p:sp>
        <p:nvSpPr>
          <p:cNvPr id="262" name="Google Shape;262;p4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Bu Eğitimde Neler Öğreneceksiniz</a:t>
            </a:r>
            <a:endParaRPr/>
          </a:p>
        </p:txBody>
      </p:sp>
      <p:sp>
        <p:nvSpPr>
          <p:cNvPr id="76" name="Google Shape;76;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SzPts val="1400"/>
              <a:buAutoNum type="arabicPeriod"/>
            </a:pPr>
            <a:r>
              <a:rPr lang="tr"/>
              <a:t>Makine Öğrenmesi nedir?</a:t>
            </a:r>
            <a:endParaRPr/>
          </a:p>
          <a:p>
            <a:pPr indent="-317500" lvl="0" marL="457200" rtl="0" algn="l">
              <a:lnSpc>
                <a:spcPct val="150000"/>
              </a:lnSpc>
              <a:spcBef>
                <a:spcPts val="0"/>
              </a:spcBef>
              <a:spcAft>
                <a:spcPts val="0"/>
              </a:spcAft>
              <a:buSzPts val="1400"/>
              <a:buAutoNum type="arabicPeriod"/>
            </a:pPr>
            <a:r>
              <a:rPr lang="tr"/>
              <a:t>Makine </a:t>
            </a:r>
            <a:r>
              <a:rPr lang="tr"/>
              <a:t>Öğrenmesi</a:t>
            </a:r>
            <a:r>
              <a:rPr lang="tr"/>
              <a:t> hayatımıza hangi yenilikleri getirdi?</a:t>
            </a:r>
            <a:endParaRPr/>
          </a:p>
          <a:p>
            <a:pPr indent="-317500" lvl="0" marL="457200" rtl="0" algn="l">
              <a:lnSpc>
                <a:spcPct val="150000"/>
              </a:lnSpc>
              <a:spcBef>
                <a:spcPts val="0"/>
              </a:spcBef>
              <a:spcAft>
                <a:spcPts val="0"/>
              </a:spcAft>
              <a:buSzPts val="1400"/>
              <a:buAutoNum type="arabicPeriod"/>
            </a:pPr>
            <a:r>
              <a:rPr lang="tr"/>
              <a:t>Makine </a:t>
            </a:r>
            <a:r>
              <a:rPr lang="tr"/>
              <a:t>Öğrenmesi</a:t>
            </a:r>
            <a:r>
              <a:rPr lang="tr"/>
              <a:t> için gereklilikler ve ek yetenekler nelerdir?</a:t>
            </a:r>
            <a:endParaRPr/>
          </a:p>
          <a:p>
            <a:pPr indent="-317500" lvl="0" marL="457200" rtl="0" algn="l">
              <a:lnSpc>
                <a:spcPct val="150000"/>
              </a:lnSpc>
              <a:spcBef>
                <a:spcPts val="0"/>
              </a:spcBef>
              <a:spcAft>
                <a:spcPts val="0"/>
              </a:spcAft>
              <a:buSzPts val="1400"/>
              <a:buAutoNum type="arabicPeriod"/>
            </a:pPr>
            <a:r>
              <a:rPr lang="tr"/>
              <a:t>Veri Bilimi nedir?</a:t>
            </a:r>
            <a:endParaRPr/>
          </a:p>
          <a:p>
            <a:pPr indent="-317500" lvl="0" marL="457200" rtl="0" algn="l">
              <a:lnSpc>
                <a:spcPct val="150000"/>
              </a:lnSpc>
              <a:spcBef>
                <a:spcPts val="0"/>
              </a:spcBef>
              <a:spcAft>
                <a:spcPts val="0"/>
              </a:spcAft>
              <a:buSzPts val="1400"/>
              <a:buAutoNum type="arabicPeriod"/>
            </a:pPr>
            <a:r>
              <a:rPr lang="tr"/>
              <a:t>Veri temizleme, ön hazırlık ve öznitelik mühendisliği nedir?</a:t>
            </a:r>
            <a:endParaRPr/>
          </a:p>
          <a:p>
            <a:pPr indent="-317500" lvl="0" marL="457200" rtl="0" algn="l">
              <a:lnSpc>
                <a:spcPct val="150000"/>
              </a:lnSpc>
              <a:spcBef>
                <a:spcPts val="0"/>
              </a:spcBef>
              <a:spcAft>
                <a:spcPts val="0"/>
              </a:spcAft>
              <a:buSzPts val="1400"/>
              <a:buAutoNum type="arabicPeriod"/>
            </a:pPr>
            <a:r>
              <a:rPr lang="tr"/>
              <a:t>Bir Makine </a:t>
            </a:r>
            <a:r>
              <a:rPr lang="tr"/>
              <a:t>Öğrenmesi</a:t>
            </a:r>
            <a:r>
              <a:rPr lang="tr"/>
              <a:t> projesinin adımları nelerdir?</a:t>
            </a:r>
            <a:endParaRPr/>
          </a:p>
          <a:p>
            <a:pPr indent="-317500" lvl="0" marL="457200" rtl="0" algn="l">
              <a:lnSpc>
                <a:spcPct val="150000"/>
              </a:lnSpc>
              <a:spcBef>
                <a:spcPts val="0"/>
              </a:spcBef>
              <a:spcAft>
                <a:spcPts val="0"/>
              </a:spcAft>
              <a:buSzPts val="1400"/>
              <a:buAutoNum type="arabicPeriod"/>
            </a:pPr>
            <a:r>
              <a:rPr lang="tr"/>
              <a:t>Makine </a:t>
            </a:r>
            <a:r>
              <a:rPr lang="tr"/>
              <a:t>Öğrenmesinde</a:t>
            </a:r>
            <a:r>
              <a:rPr lang="tr"/>
              <a:t> kullanılan araçlar nelerdir?</a:t>
            </a:r>
            <a:endParaRPr/>
          </a:p>
          <a:p>
            <a:pPr indent="-317500" lvl="0" marL="457200" rtl="0" algn="l">
              <a:lnSpc>
                <a:spcPct val="150000"/>
              </a:lnSpc>
              <a:spcBef>
                <a:spcPts val="0"/>
              </a:spcBef>
              <a:spcAft>
                <a:spcPts val="0"/>
              </a:spcAft>
              <a:buSzPts val="1400"/>
              <a:buAutoNum type="arabicPeriod"/>
            </a:pPr>
            <a:r>
              <a:rPr lang="tr"/>
              <a:t>Makine </a:t>
            </a:r>
            <a:r>
              <a:rPr lang="tr"/>
              <a:t>Öğrenmesi</a:t>
            </a:r>
            <a:r>
              <a:rPr lang="tr"/>
              <a:t> için yararlı kaynaklar nedir?</a:t>
            </a:r>
            <a:endParaRPr/>
          </a:p>
          <a:p>
            <a:pPr indent="-317500" lvl="0" marL="457200" rtl="0" algn="l">
              <a:lnSpc>
                <a:spcPct val="150000"/>
              </a:lnSpc>
              <a:spcBef>
                <a:spcPts val="0"/>
              </a:spcBef>
              <a:spcAft>
                <a:spcPts val="0"/>
              </a:spcAft>
              <a:buSzPts val="1400"/>
              <a:buAutoNum type="arabicPeriod"/>
            </a:pPr>
            <a:r>
              <a:rPr lang="tr"/>
              <a:t>Uygulamalı Eğitim: Bir makine ö</a:t>
            </a:r>
            <a:r>
              <a:rPr lang="tr"/>
              <a:t>ğrenmesi</a:t>
            </a:r>
            <a:r>
              <a:rPr lang="tr"/>
              <a:t> projesi nasıl görünür?</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Cross Validation</a:t>
            </a:r>
            <a:endParaRPr/>
          </a:p>
        </p:txBody>
      </p:sp>
      <p:sp>
        <p:nvSpPr>
          <p:cNvPr id="268" name="Google Shape;268;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a:t>CV olarak da adlandırılan çapraz doğrulama, ilk eğitim setine çok fazla dayanmayan bir model seçmek için kullanılan bir yöntemdir.</a:t>
            </a:r>
            <a:endParaRPr/>
          </a:p>
        </p:txBody>
      </p:sp>
      <p:pic>
        <p:nvPicPr>
          <p:cNvPr id="269" name="Google Shape;269;p43"/>
          <p:cNvPicPr preferRelativeResize="0"/>
          <p:nvPr/>
        </p:nvPicPr>
        <p:blipFill>
          <a:blip r:embed="rId3">
            <a:alphaModFix/>
          </a:blip>
          <a:stretch>
            <a:fillRect/>
          </a:stretch>
        </p:blipFill>
        <p:spPr>
          <a:xfrm>
            <a:off x="509213" y="2052774"/>
            <a:ext cx="8125576" cy="21583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Bias - Variance Tradeoff</a:t>
            </a:r>
            <a:endParaRPr/>
          </a:p>
        </p:txBody>
      </p:sp>
      <p:sp>
        <p:nvSpPr>
          <p:cNvPr id="275" name="Google Shape;275;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tr"/>
              <a:t>Bias: </a:t>
            </a:r>
            <a:r>
              <a:rPr lang="tr"/>
              <a:t>Bir modelin yanlılığı, beklenen tahmin ile verilen veri noktaları için tahmin etmeye çalıştığımız doğru model arasındaki farktır.</a:t>
            </a:r>
            <a:endParaRPr/>
          </a:p>
          <a:p>
            <a:pPr indent="0" lvl="0" marL="0" rtl="0" algn="l">
              <a:spcBef>
                <a:spcPts val="1200"/>
              </a:spcBef>
              <a:spcAft>
                <a:spcPts val="0"/>
              </a:spcAft>
              <a:buClr>
                <a:schemeClr val="dk1"/>
              </a:buClr>
              <a:buSzPts val="1100"/>
              <a:buFont typeface="Arial"/>
              <a:buNone/>
            </a:pPr>
            <a:r>
              <a:rPr b="1" lang="tr"/>
              <a:t>Varyans: </a:t>
            </a:r>
            <a:r>
              <a:rPr lang="tr"/>
              <a:t>Bir modelin varyansı, verilen veri noktaları için model tahmininin değişkenliğidir.</a:t>
            </a:r>
            <a:endParaRPr/>
          </a:p>
          <a:p>
            <a:pPr indent="0" lvl="0" marL="0" rtl="0" algn="l">
              <a:spcBef>
                <a:spcPts val="1200"/>
              </a:spcBef>
              <a:spcAft>
                <a:spcPts val="0"/>
              </a:spcAft>
              <a:buClr>
                <a:schemeClr val="dk1"/>
              </a:buClr>
              <a:buSzPts val="1100"/>
              <a:buFont typeface="Arial"/>
              <a:buNone/>
            </a:pPr>
            <a:r>
              <a:rPr b="1" lang="tr"/>
              <a:t>Sapma/varyans Tradeoff: </a:t>
            </a:r>
            <a:r>
              <a:rPr lang="tr"/>
              <a:t>Model ne kadar basitse yanlılık o kadar yüksek ve model ne kadar karmaşıksa varyans o kadar yüksek olur.</a:t>
            </a:r>
            <a:endParaRPr/>
          </a:p>
          <a:p>
            <a:pPr indent="0" lvl="0" marL="0" rtl="0" algn="l">
              <a:spcBef>
                <a:spcPts val="1200"/>
              </a:spcBef>
              <a:spcAft>
                <a:spcPts val="1200"/>
              </a:spcAft>
              <a:buNone/>
            </a:pPr>
            <a:r>
              <a:t/>
            </a:r>
            <a:endParaRPr b="1"/>
          </a:p>
        </p:txBody>
      </p:sp>
      <p:graphicFrame>
        <p:nvGraphicFramePr>
          <p:cNvPr id="276" name="Google Shape;276;p44"/>
          <p:cNvGraphicFramePr/>
          <p:nvPr/>
        </p:nvGraphicFramePr>
        <p:xfrm>
          <a:off x="421200" y="3078455"/>
          <a:ext cx="3000000" cy="3000000"/>
        </p:xfrm>
        <a:graphic>
          <a:graphicData uri="http://schemas.openxmlformats.org/drawingml/2006/table">
            <a:tbl>
              <a:tblPr>
                <a:noFill/>
                <a:tableStyleId>{747B8858-C3EF-4736-822E-96995ED7179C}</a:tableStyleId>
              </a:tblPr>
              <a:tblGrid>
                <a:gridCol w="1018375"/>
                <a:gridCol w="2315250"/>
                <a:gridCol w="2220025"/>
                <a:gridCol w="2857450"/>
              </a:tblGrid>
              <a:tr h="440425">
                <a:tc>
                  <a:txBody>
                    <a:bodyPr/>
                    <a:lstStyle/>
                    <a:p>
                      <a:pPr indent="0" lvl="0" marL="0" rtl="0" algn="l">
                        <a:spcBef>
                          <a:spcPts val="0"/>
                        </a:spcBef>
                        <a:spcAft>
                          <a:spcPts val="0"/>
                        </a:spcAft>
                        <a:buNone/>
                      </a:pPr>
                      <a:r>
                        <a:t/>
                      </a:r>
                      <a:endParaRPr sz="1200"/>
                    </a:p>
                  </a:txBody>
                  <a:tcPr marT="91425" marB="91425" marR="91425" marL="91425">
                    <a:solidFill>
                      <a:srgbClr val="A4C2F4"/>
                    </a:solidFill>
                  </a:tcPr>
                </a:tc>
                <a:tc>
                  <a:txBody>
                    <a:bodyPr/>
                    <a:lstStyle/>
                    <a:p>
                      <a:pPr indent="0" lvl="0" marL="0" rtl="0" algn="ctr">
                        <a:spcBef>
                          <a:spcPts val="0"/>
                        </a:spcBef>
                        <a:spcAft>
                          <a:spcPts val="0"/>
                        </a:spcAft>
                        <a:buNone/>
                      </a:pPr>
                      <a:r>
                        <a:rPr b="1" lang="tr">
                          <a:solidFill>
                            <a:schemeClr val="lt1"/>
                          </a:solidFill>
                          <a:latin typeface="Century"/>
                          <a:ea typeface="Century"/>
                          <a:cs typeface="Century"/>
                          <a:sym typeface="Century"/>
                        </a:rPr>
                        <a:t>Underfitting</a:t>
                      </a:r>
                      <a:endParaRPr b="1">
                        <a:solidFill>
                          <a:schemeClr val="lt1"/>
                        </a:solidFill>
                        <a:latin typeface="Century"/>
                        <a:ea typeface="Century"/>
                        <a:cs typeface="Century"/>
                        <a:sym typeface="Century"/>
                      </a:endParaRPr>
                    </a:p>
                  </a:txBody>
                  <a:tcPr marT="91425" marB="91425" marR="91425" marL="91425">
                    <a:solidFill>
                      <a:srgbClr val="3C78D8"/>
                    </a:solidFill>
                  </a:tcPr>
                </a:tc>
                <a:tc>
                  <a:txBody>
                    <a:bodyPr/>
                    <a:lstStyle/>
                    <a:p>
                      <a:pPr indent="0" lvl="0" marL="0" rtl="0" algn="ctr">
                        <a:spcBef>
                          <a:spcPts val="0"/>
                        </a:spcBef>
                        <a:spcAft>
                          <a:spcPts val="0"/>
                        </a:spcAft>
                        <a:buNone/>
                      </a:pPr>
                      <a:r>
                        <a:rPr b="1" lang="tr">
                          <a:solidFill>
                            <a:schemeClr val="lt1"/>
                          </a:solidFill>
                          <a:latin typeface="Century"/>
                          <a:ea typeface="Century"/>
                          <a:cs typeface="Century"/>
                          <a:sym typeface="Century"/>
                        </a:rPr>
                        <a:t>Ideal</a:t>
                      </a:r>
                      <a:endParaRPr b="1">
                        <a:solidFill>
                          <a:schemeClr val="lt1"/>
                        </a:solidFill>
                        <a:latin typeface="Century"/>
                        <a:ea typeface="Century"/>
                        <a:cs typeface="Century"/>
                        <a:sym typeface="Century"/>
                      </a:endParaRPr>
                    </a:p>
                  </a:txBody>
                  <a:tcPr marT="91425" marB="91425" marR="91425" marL="91425">
                    <a:solidFill>
                      <a:srgbClr val="3C78D8"/>
                    </a:solidFill>
                  </a:tcPr>
                </a:tc>
                <a:tc>
                  <a:txBody>
                    <a:bodyPr/>
                    <a:lstStyle/>
                    <a:p>
                      <a:pPr indent="0" lvl="0" marL="0" rtl="0" algn="ctr">
                        <a:spcBef>
                          <a:spcPts val="0"/>
                        </a:spcBef>
                        <a:spcAft>
                          <a:spcPts val="0"/>
                        </a:spcAft>
                        <a:buNone/>
                      </a:pPr>
                      <a:r>
                        <a:rPr b="1" lang="tr">
                          <a:solidFill>
                            <a:schemeClr val="lt1"/>
                          </a:solidFill>
                          <a:latin typeface="Century"/>
                          <a:ea typeface="Century"/>
                          <a:cs typeface="Century"/>
                          <a:sym typeface="Century"/>
                        </a:rPr>
                        <a:t>Overfitting</a:t>
                      </a:r>
                      <a:endParaRPr b="1">
                        <a:solidFill>
                          <a:schemeClr val="lt1"/>
                        </a:solidFill>
                        <a:latin typeface="Century"/>
                        <a:ea typeface="Century"/>
                        <a:cs typeface="Century"/>
                        <a:sym typeface="Century"/>
                      </a:endParaRPr>
                    </a:p>
                  </a:txBody>
                  <a:tcPr marT="91425" marB="91425" marR="91425" marL="91425">
                    <a:solidFill>
                      <a:srgbClr val="3C78D8"/>
                    </a:solidFill>
                  </a:tcPr>
                </a:tc>
              </a:tr>
              <a:tr h="1050000">
                <a:tc>
                  <a:txBody>
                    <a:bodyPr/>
                    <a:lstStyle/>
                    <a:p>
                      <a:pPr indent="0" lvl="0" marL="0" rtl="0" algn="l">
                        <a:spcBef>
                          <a:spcPts val="0"/>
                        </a:spcBef>
                        <a:spcAft>
                          <a:spcPts val="0"/>
                        </a:spcAft>
                        <a:buNone/>
                      </a:pPr>
                      <a:r>
                        <a:rPr b="1" lang="tr" sz="1200">
                          <a:latin typeface="Century"/>
                          <a:ea typeface="Century"/>
                          <a:cs typeface="Century"/>
                          <a:sym typeface="Century"/>
                        </a:rPr>
                        <a:t>Semptomlar</a:t>
                      </a:r>
                      <a:endParaRPr b="1" sz="1200">
                        <a:latin typeface="Century"/>
                        <a:ea typeface="Century"/>
                        <a:cs typeface="Century"/>
                        <a:sym typeface="Century"/>
                      </a:endParaRPr>
                    </a:p>
                  </a:txBody>
                  <a:tcPr marT="91425" marB="91425" marR="91425" marL="91425"/>
                </a:tc>
                <a:tc>
                  <a:txBody>
                    <a:bodyPr/>
                    <a:lstStyle/>
                    <a:p>
                      <a:pPr indent="-304800" lvl="0" marL="457200" rtl="0" algn="l">
                        <a:spcBef>
                          <a:spcPts val="0"/>
                        </a:spcBef>
                        <a:spcAft>
                          <a:spcPts val="0"/>
                        </a:spcAft>
                        <a:buSzPts val="1200"/>
                        <a:buFont typeface="Century"/>
                        <a:buChar char="●"/>
                      </a:pPr>
                      <a:r>
                        <a:rPr lang="tr" sz="1200">
                          <a:latin typeface="Century"/>
                          <a:ea typeface="Century"/>
                          <a:cs typeface="Century"/>
                          <a:sym typeface="Century"/>
                        </a:rPr>
                        <a:t>Yüksek eğitim hatası</a:t>
                      </a:r>
                      <a:endParaRPr sz="1200">
                        <a:latin typeface="Century"/>
                        <a:ea typeface="Century"/>
                        <a:cs typeface="Century"/>
                        <a:sym typeface="Century"/>
                      </a:endParaRPr>
                    </a:p>
                    <a:p>
                      <a:pPr indent="-304800" lvl="0" marL="457200" rtl="0" algn="l">
                        <a:spcBef>
                          <a:spcPts val="0"/>
                        </a:spcBef>
                        <a:spcAft>
                          <a:spcPts val="0"/>
                        </a:spcAft>
                        <a:buSzPts val="1200"/>
                        <a:buFont typeface="Century"/>
                        <a:buChar char="●"/>
                      </a:pPr>
                      <a:r>
                        <a:rPr lang="tr" sz="1200">
                          <a:latin typeface="Century"/>
                          <a:ea typeface="Century"/>
                          <a:cs typeface="Century"/>
                          <a:sym typeface="Century"/>
                        </a:rPr>
                        <a:t>Test hatasına yakın eğitim hatası</a:t>
                      </a:r>
                      <a:endParaRPr sz="1200">
                        <a:latin typeface="Century"/>
                        <a:ea typeface="Century"/>
                        <a:cs typeface="Century"/>
                        <a:sym typeface="Century"/>
                      </a:endParaRPr>
                    </a:p>
                    <a:p>
                      <a:pPr indent="-304800" lvl="0" marL="457200" rtl="0" algn="l">
                        <a:spcBef>
                          <a:spcPts val="0"/>
                        </a:spcBef>
                        <a:spcAft>
                          <a:spcPts val="0"/>
                        </a:spcAft>
                        <a:buSzPts val="1200"/>
                        <a:buFont typeface="Century"/>
                        <a:buChar char="●"/>
                      </a:pPr>
                      <a:r>
                        <a:rPr lang="tr" sz="1200">
                          <a:latin typeface="Century"/>
                          <a:ea typeface="Century"/>
                          <a:cs typeface="Century"/>
                          <a:sym typeface="Century"/>
                        </a:rPr>
                        <a:t>Yüksek bias</a:t>
                      </a:r>
                      <a:endParaRPr sz="1200">
                        <a:latin typeface="Century"/>
                        <a:ea typeface="Century"/>
                        <a:cs typeface="Century"/>
                        <a:sym typeface="Century"/>
                      </a:endParaRPr>
                    </a:p>
                  </a:txBody>
                  <a:tcPr marT="91425" marB="91425" marR="91425" marL="91425"/>
                </a:tc>
                <a:tc>
                  <a:txBody>
                    <a:bodyPr/>
                    <a:lstStyle/>
                    <a:p>
                      <a:pPr indent="-304800" lvl="0" marL="457200" rtl="0" algn="l">
                        <a:spcBef>
                          <a:spcPts val="0"/>
                        </a:spcBef>
                        <a:spcAft>
                          <a:spcPts val="0"/>
                        </a:spcAft>
                        <a:buSzPts val="1200"/>
                        <a:buFont typeface="Century"/>
                        <a:buChar char="●"/>
                      </a:pPr>
                      <a:r>
                        <a:rPr lang="tr" sz="1200">
                          <a:latin typeface="Century"/>
                          <a:ea typeface="Century"/>
                          <a:cs typeface="Century"/>
                          <a:sym typeface="Century"/>
                        </a:rPr>
                        <a:t>Eğitim hatası, test hatasından biraz daha düşük</a:t>
                      </a:r>
                      <a:endParaRPr sz="1200">
                        <a:latin typeface="Century"/>
                        <a:ea typeface="Century"/>
                        <a:cs typeface="Century"/>
                        <a:sym typeface="Century"/>
                      </a:endParaRPr>
                    </a:p>
                  </a:txBody>
                  <a:tcPr marT="91425" marB="91425" marR="91425" marL="91425"/>
                </a:tc>
                <a:tc>
                  <a:txBody>
                    <a:bodyPr/>
                    <a:lstStyle/>
                    <a:p>
                      <a:pPr indent="-304800" lvl="0" marL="457200" rtl="0" algn="l">
                        <a:spcBef>
                          <a:spcPts val="0"/>
                        </a:spcBef>
                        <a:spcAft>
                          <a:spcPts val="0"/>
                        </a:spcAft>
                        <a:buSzPts val="1200"/>
                        <a:buFont typeface="Century"/>
                        <a:buChar char="●"/>
                      </a:pPr>
                      <a:r>
                        <a:rPr lang="tr" sz="1200">
                          <a:latin typeface="Century"/>
                          <a:ea typeface="Century"/>
                          <a:cs typeface="Century"/>
                          <a:sym typeface="Century"/>
                        </a:rPr>
                        <a:t>Çok</a:t>
                      </a:r>
                      <a:r>
                        <a:rPr lang="tr" sz="1200">
                          <a:latin typeface="Century"/>
                          <a:ea typeface="Century"/>
                          <a:cs typeface="Century"/>
                          <a:sym typeface="Century"/>
                        </a:rPr>
                        <a:t> düşük eğitim hatası</a:t>
                      </a:r>
                      <a:endParaRPr sz="1200">
                        <a:latin typeface="Century"/>
                        <a:ea typeface="Century"/>
                        <a:cs typeface="Century"/>
                        <a:sym typeface="Century"/>
                      </a:endParaRPr>
                    </a:p>
                    <a:p>
                      <a:pPr indent="-304800" lvl="0" marL="457200" rtl="0" algn="l">
                        <a:spcBef>
                          <a:spcPts val="0"/>
                        </a:spcBef>
                        <a:spcAft>
                          <a:spcPts val="0"/>
                        </a:spcAft>
                        <a:buSzPts val="1200"/>
                        <a:buFont typeface="Century"/>
                        <a:buChar char="●"/>
                      </a:pPr>
                      <a:r>
                        <a:rPr lang="tr" sz="1200">
                          <a:latin typeface="Century"/>
                          <a:ea typeface="Century"/>
                          <a:cs typeface="Century"/>
                          <a:sym typeface="Century"/>
                        </a:rPr>
                        <a:t>Eğitim hatası, test hatasından oldukça düşüktür</a:t>
                      </a:r>
                      <a:endParaRPr sz="1200">
                        <a:latin typeface="Century"/>
                        <a:ea typeface="Century"/>
                        <a:cs typeface="Century"/>
                        <a:sym typeface="Century"/>
                      </a:endParaRPr>
                    </a:p>
                    <a:p>
                      <a:pPr indent="-304800" lvl="0" marL="457200" rtl="0" algn="l">
                        <a:spcBef>
                          <a:spcPts val="0"/>
                        </a:spcBef>
                        <a:spcAft>
                          <a:spcPts val="0"/>
                        </a:spcAft>
                        <a:buSzPts val="1200"/>
                        <a:buFont typeface="Century"/>
                        <a:buChar char="●"/>
                      </a:pPr>
                      <a:r>
                        <a:rPr lang="tr" sz="1200">
                          <a:latin typeface="Century"/>
                          <a:ea typeface="Century"/>
                          <a:cs typeface="Century"/>
                          <a:sym typeface="Century"/>
                        </a:rPr>
                        <a:t>Yüksek varyans</a:t>
                      </a:r>
                      <a:endParaRPr sz="1200">
                        <a:latin typeface="Century"/>
                        <a:ea typeface="Century"/>
                        <a:cs typeface="Century"/>
                        <a:sym typeface="Century"/>
                      </a:endParaRPr>
                    </a:p>
                  </a:txBody>
                  <a:tcPr marT="91425" marB="91425" marR="91425" marL="91425"/>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Early Stopping</a:t>
            </a:r>
            <a:endParaRPr/>
          </a:p>
        </p:txBody>
      </p:sp>
      <p:pic>
        <p:nvPicPr>
          <p:cNvPr id="282" name="Google Shape;282;p45"/>
          <p:cNvPicPr preferRelativeResize="0"/>
          <p:nvPr/>
        </p:nvPicPr>
        <p:blipFill rotWithShape="1">
          <a:blip r:embed="rId3">
            <a:alphaModFix/>
          </a:blip>
          <a:srcRect b="0" l="0" r="0" t="0"/>
          <a:stretch/>
        </p:blipFill>
        <p:spPr>
          <a:xfrm>
            <a:off x="977700" y="1480050"/>
            <a:ext cx="7188600" cy="2875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r"/>
              <a:t>Makine Öğrenmesinde Kullanılan Araçlar</a:t>
            </a:r>
            <a:endParaRPr/>
          </a:p>
        </p:txBody>
      </p:sp>
      <p:sp>
        <p:nvSpPr>
          <p:cNvPr id="288" name="Google Shape;288;p4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Makine Öğrenmesinde Kullanılan Araçlar</a:t>
            </a:r>
            <a:endParaRPr/>
          </a:p>
        </p:txBody>
      </p:sp>
      <p:sp>
        <p:nvSpPr>
          <p:cNvPr id="294" name="Google Shape;294;p47"/>
          <p:cNvSpPr txBox="1"/>
          <p:nvPr>
            <p:ph idx="1" type="body"/>
          </p:nvPr>
        </p:nvSpPr>
        <p:spPr>
          <a:xfrm>
            <a:off x="311700" y="1152475"/>
            <a:ext cx="4552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a:t>Python, </a:t>
            </a:r>
            <a:r>
              <a:rPr lang="tr"/>
              <a:t>genel amaçlı bir programlama dilidir. </a:t>
            </a:r>
            <a:endParaRPr/>
          </a:p>
          <a:p>
            <a:pPr indent="0" lvl="0" marL="0" rtl="0" algn="l">
              <a:spcBef>
                <a:spcPts val="1200"/>
              </a:spcBef>
              <a:spcAft>
                <a:spcPts val="0"/>
              </a:spcAft>
              <a:buNone/>
            </a:pPr>
            <a:r>
              <a:rPr lang="tr"/>
              <a:t>Yorumlanan ve dinamik bir dil olan Python, esas olarak nesne tabanlı programlama yaklaşımlarını ve fonksiyonel programlamayı desteklemektedir.</a:t>
            </a:r>
            <a:endParaRPr/>
          </a:p>
          <a:p>
            <a:pPr indent="-317500" lvl="0" marL="457200" rtl="0" algn="l">
              <a:spcBef>
                <a:spcPts val="1200"/>
              </a:spcBef>
              <a:spcAft>
                <a:spcPts val="0"/>
              </a:spcAft>
              <a:buSzPts val="1400"/>
              <a:buChar char="•"/>
            </a:pPr>
            <a:r>
              <a:rPr lang="tr"/>
              <a:t>Hızlı prototipleme</a:t>
            </a:r>
            <a:endParaRPr/>
          </a:p>
          <a:p>
            <a:pPr indent="-317500" lvl="0" marL="457200" rtl="0" algn="l">
              <a:spcBef>
                <a:spcPts val="0"/>
              </a:spcBef>
              <a:spcAft>
                <a:spcPts val="0"/>
              </a:spcAft>
              <a:buSzPts val="1400"/>
              <a:buChar char="•"/>
            </a:pPr>
            <a:r>
              <a:rPr lang="tr"/>
              <a:t>Basit syntax</a:t>
            </a:r>
            <a:endParaRPr/>
          </a:p>
          <a:p>
            <a:pPr indent="-317500" lvl="0" marL="457200" rtl="0" algn="l">
              <a:spcBef>
                <a:spcPts val="0"/>
              </a:spcBef>
              <a:spcAft>
                <a:spcPts val="0"/>
              </a:spcAft>
              <a:buSzPts val="1400"/>
              <a:buChar char="•"/>
            </a:pPr>
            <a:r>
              <a:rPr lang="tr"/>
              <a:t>Kolay kullanım</a:t>
            </a:r>
            <a:endParaRPr/>
          </a:p>
          <a:p>
            <a:pPr indent="-317500" lvl="0" marL="457200" rtl="0" algn="l">
              <a:spcBef>
                <a:spcPts val="0"/>
              </a:spcBef>
              <a:spcAft>
                <a:spcPts val="0"/>
              </a:spcAft>
              <a:buSzPts val="1400"/>
              <a:buChar char="•"/>
            </a:pPr>
            <a:r>
              <a:rPr lang="tr"/>
              <a:t>Geniş topluluk</a:t>
            </a:r>
            <a:endParaRPr/>
          </a:p>
          <a:p>
            <a:pPr indent="0" lvl="0" marL="0" rtl="0" algn="l">
              <a:spcBef>
                <a:spcPts val="1200"/>
              </a:spcBef>
              <a:spcAft>
                <a:spcPts val="1200"/>
              </a:spcAft>
              <a:buNone/>
            </a:pPr>
            <a:r>
              <a:t/>
            </a:r>
            <a:endParaRPr/>
          </a:p>
        </p:txBody>
      </p:sp>
      <p:pic>
        <p:nvPicPr>
          <p:cNvPr id="295" name="Google Shape;295;p47"/>
          <p:cNvPicPr preferRelativeResize="0"/>
          <p:nvPr/>
        </p:nvPicPr>
        <p:blipFill rotWithShape="1">
          <a:blip r:embed="rId3">
            <a:alphaModFix/>
          </a:blip>
          <a:srcRect b="0" l="0" r="0" t="0"/>
          <a:stretch/>
        </p:blipFill>
        <p:spPr>
          <a:xfrm>
            <a:off x="4773298" y="1202730"/>
            <a:ext cx="4059000" cy="1371000"/>
          </a:xfrm>
          <a:prstGeom prst="rect">
            <a:avLst/>
          </a:prstGeom>
          <a:noFill/>
          <a:ln>
            <a:noFill/>
          </a:ln>
        </p:spPr>
      </p:pic>
      <p:sp>
        <p:nvSpPr>
          <p:cNvPr id="296" name="Google Shape;296;p47"/>
          <p:cNvSpPr txBox="1"/>
          <p:nvPr/>
        </p:nvSpPr>
        <p:spPr>
          <a:xfrm>
            <a:off x="5188800" y="2758750"/>
            <a:ext cx="109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entury"/>
              <a:ea typeface="Century"/>
              <a:cs typeface="Century"/>
              <a:sym typeface="Century"/>
            </a:endParaRPr>
          </a:p>
        </p:txBody>
      </p:sp>
      <p:pic>
        <p:nvPicPr>
          <p:cNvPr id="297" name="Google Shape;297;p47"/>
          <p:cNvPicPr preferRelativeResize="0"/>
          <p:nvPr/>
        </p:nvPicPr>
        <p:blipFill>
          <a:blip r:embed="rId4">
            <a:alphaModFix/>
          </a:blip>
          <a:stretch>
            <a:fillRect/>
          </a:stretch>
        </p:blipFill>
        <p:spPr>
          <a:xfrm>
            <a:off x="5321624" y="2571750"/>
            <a:ext cx="2962374" cy="184520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Makine Öğrenmesinde Kullanılan Araçlar</a:t>
            </a:r>
            <a:endParaRPr/>
          </a:p>
        </p:txBody>
      </p:sp>
      <p:sp>
        <p:nvSpPr>
          <p:cNvPr id="303" name="Google Shape;303;p48"/>
          <p:cNvSpPr txBox="1"/>
          <p:nvPr>
            <p:ph idx="1" type="body"/>
          </p:nvPr>
        </p:nvSpPr>
        <p:spPr>
          <a:xfrm>
            <a:off x="311700" y="1152475"/>
            <a:ext cx="4533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2000"/>
              <a:buFont typeface="Arial"/>
              <a:buNone/>
            </a:pPr>
            <a:r>
              <a:rPr b="1" lang="tr"/>
              <a:t>NumPy,</a:t>
            </a:r>
            <a:r>
              <a:rPr lang="tr"/>
              <a:t> Python’da bilimsel hesaplamalarda kullanılan temel pakettir.</a:t>
            </a:r>
            <a:endParaRPr/>
          </a:p>
          <a:p>
            <a:pPr indent="-317500" lvl="0" marL="457200" rtl="0" algn="l">
              <a:spcBef>
                <a:spcPts val="1200"/>
              </a:spcBef>
              <a:spcAft>
                <a:spcPts val="0"/>
              </a:spcAft>
              <a:buSzPts val="1400"/>
              <a:buChar char="•"/>
            </a:pPr>
            <a:r>
              <a:rPr lang="tr"/>
              <a:t>Dizi oluşturma</a:t>
            </a:r>
            <a:endParaRPr/>
          </a:p>
          <a:p>
            <a:pPr indent="-317500" lvl="0" marL="457200" rtl="0" algn="l">
              <a:spcBef>
                <a:spcPts val="0"/>
              </a:spcBef>
              <a:spcAft>
                <a:spcPts val="0"/>
              </a:spcAft>
              <a:buSzPts val="1400"/>
              <a:buChar char="•"/>
            </a:pPr>
            <a:r>
              <a:rPr lang="tr"/>
              <a:t>Vektörleştirme ve dilimleme</a:t>
            </a:r>
            <a:endParaRPr/>
          </a:p>
          <a:p>
            <a:pPr indent="-317500" lvl="0" marL="457200" rtl="0" algn="l">
              <a:spcBef>
                <a:spcPts val="0"/>
              </a:spcBef>
              <a:spcAft>
                <a:spcPts val="0"/>
              </a:spcAft>
              <a:buSzPts val="1400"/>
              <a:buChar char="•"/>
            </a:pPr>
            <a:r>
              <a:rPr lang="tr"/>
              <a:t>Matrisler ve basit lineer cebir</a:t>
            </a:r>
            <a:endParaRPr/>
          </a:p>
          <a:p>
            <a:pPr indent="-317500" lvl="0" marL="457200" rtl="0" algn="l">
              <a:spcBef>
                <a:spcPts val="0"/>
              </a:spcBef>
              <a:spcAft>
                <a:spcPts val="0"/>
              </a:spcAft>
              <a:buSzPts val="1400"/>
              <a:buChar char="•"/>
            </a:pPr>
            <a:r>
              <a:rPr lang="tr"/>
              <a:t>Veri dosyaları</a:t>
            </a:r>
            <a:endParaRPr/>
          </a:p>
          <a:p>
            <a:pPr indent="0" lvl="0" marL="0" rtl="0" algn="l">
              <a:spcBef>
                <a:spcPts val="1200"/>
              </a:spcBef>
              <a:spcAft>
                <a:spcPts val="0"/>
              </a:spcAft>
              <a:buClr>
                <a:schemeClr val="dk1"/>
              </a:buClr>
              <a:buSzPts val="1800"/>
              <a:buFont typeface="Arial"/>
              <a:buNone/>
            </a:pPr>
            <a:r>
              <a:t/>
            </a:r>
            <a:endParaRPr/>
          </a:p>
          <a:p>
            <a:pPr indent="0" lvl="0" marL="0" rtl="0" algn="l">
              <a:spcBef>
                <a:spcPts val="1200"/>
              </a:spcBef>
              <a:spcAft>
                <a:spcPts val="0"/>
              </a:spcAft>
              <a:buClr>
                <a:schemeClr val="dk1"/>
              </a:buClr>
              <a:buSzPts val="2000"/>
              <a:buFont typeface="Arial"/>
              <a:buNone/>
            </a:pPr>
            <a:r>
              <a:t/>
            </a:r>
            <a:endParaRPr/>
          </a:p>
          <a:p>
            <a:pPr indent="0" lvl="0" marL="0" rtl="0" algn="l">
              <a:spcBef>
                <a:spcPts val="1200"/>
              </a:spcBef>
              <a:spcAft>
                <a:spcPts val="1200"/>
              </a:spcAft>
              <a:buNone/>
            </a:pPr>
            <a:r>
              <a:t/>
            </a:r>
            <a:endParaRPr/>
          </a:p>
        </p:txBody>
      </p:sp>
      <p:pic>
        <p:nvPicPr>
          <p:cNvPr id="304" name="Google Shape;304;p48"/>
          <p:cNvPicPr preferRelativeResize="0"/>
          <p:nvPr/>
        </p:nvPicPr>
        <p:blipFill rotWithShape="1">
          <a:blip r:embed="rId3">
            <a:alphaModFix/>
          </a:blip>
          <a:srcRect b="0" l="0" r="0" t="0"/>
          <a:stretch/>
        </p:blipFill>
        <p:spPr>
          <a:xfrm>
            <a:off x="5596917" y="1428891"/>
            <a:ext cx="3047619" cy="228571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Makine Öğrenmesinde Kullanılan Araçlar</a:t>
            </a:r>
            <a:endParaRPr/>
          </a:p>
        </p:txBody>
      </p:sp>
      <p:sp>
        <p:nvSpPr>
          <p:cNvPr id="310" name="Google Shape;310;p49"/>
          <p:cNvSpPr txBox="1"/>
          <p:nvPr>
            <p:ph idx="1" type="body"/>
          </p:nvPr>
        </p:nvSpPr>
        <p:spPr>
          <a:xfrm>
            <a:off x="311700" y="1152475"/>
            <a:ext cx="5092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tr"/>
              <a:t>Pandas, </a:t>
            </a:r>
            <a:r>
              <a:rPr lang="tr"/>
              <a:t>veri analizi ve veri ön işlemeyi kolaylaştıran açık kaynak kodlu bir Python kütüphanesidir. </a:t>
            </a:r>
            <a:endParaRPr/>
          </a:p>
          <a:p>
            <a:pPr indent="-317500" lvl="0" marL="457200" rtl="0" algn="l">
              <a:spcBef>
                <a:spcPts val="1200"/>
              </a:spcBef>
              <a:spcAft>
                <a:spcPts val="0"/>
              </a:spcAft>
              <a:buSzPts val="1400"/>
              <a:buChar char="•"/>
            </a:pPr>
            <a:r>
              <a:rPr lang="tr"/>
              <a:t>Veri manipülasyonu için kullanışlı fonksiyonlar</a:t>
            </a:r>
            <a:endParaRPr/>
          </a:p>
          <a:p>
            <a:pPr indent="-317500" lvl="0" marL="457200" rtl="0" algn="l">
              <a:spcBef>
                <a:spcPts val="0"/>
              </a:spcBef>
              <a:spcAft>
                <a:spcPts val="0"/>
              </a:spcAft>
              <a:buSzPts val="1400"/>
              <a:buChar char="•"/>
            </a:pPr>
            <a:r>
              <a:rPr lang="tr"/>
              <a:t>Farklı biçimler arasında veri okuma ve yazma araçları: CSV ve metin dosyaları, Microsoft Excel, SQL veritabanları</a:t>
            </a:r>
            <a:endParaRPr/>
          </a:p>
          <a:p>
            <a:pPr indent="-317500" lvl="0" marL="457200" rtl="0" algn="l">
              <a:spcBef>
                <a:spcPts val="0"/>
              </a:spcBef>
              <a:spcAft>
                <a:spcPts val="0"/>
              </a:spcAft>
              <a:buSzPts val="1400"/>
              <a:buChar char="•"/>
            </a:pPr>
            <a:r>
              <a:rPr lang="tr"/>
              <a:t>Basit seviyede hızlı veri görselleştirme</a:t>
            </a:r>
            <a:endParaRPr/>
          </a:p>
          <a:p>
            <a:pPr indent="0" lvl="0" marL="0" rtl="0" algn="l">
              <a:spcBef>
                <a:spcPts val="1200"/>
              </a:spcBef>
              <a:spcAft>
                <a:spcPts val="1200"/>
              </a:spcAft>
              <a:buNone/>
            </a:pPr>
            <a:r>
              <a:t/>
            </a:r>
            <a:endParaRPr/>
          </a:p>
        </p:txBody>
      </p:sp>
      <p:pic>
        <p:nvPicPr>
          <p:cNvPr id="311" name="Google Shape;311;p49"/>
          <p:cNvPicPr preferRelativeResize="0"/>
          <p:nvPr/>
        </p:nvPicPr>
        <p:blipFill rotWithShape="1">
          <a:blip r:embed="rId3">
            <a:alphaModFix/>
          </a:blip>
          <a:srcRect b="0" l="43301" r="0" t="0"/>
          <a:stretch/>
        </p:blipFill>
        <p:spPr>
          <a:xfrm>
            <a:off x="5615951" y="2799600"/>
            <a:ext cx="3110750" cy="1143000"/>
          </a:xfrm>
          <a:prstGeom prst="rect">
            <a:avLst/>
          </a:prstGeom>
          <a:noFill/>
          <a:ln>
            <a:noFill/>
          </a:ln>
        </p:spPr>
      </p:pic>
      <p:pic>
        <p:nvPicPr>
          <p:cNvPr id="312" name="Google Shape;312;p49"/>
          <p:cNvPicPr preferRelativeResize="0"/>
          <p:nvPr/>
        </p:nvPicPr>
        <p:blipFill rotWithShape="1">
          <a:blip r:embed="rId3">
            <a:alphaModFix/>
          </a:blip>
          <a:srcRect b="0" l="0" r="56838" t="0"/>
          <a:stretch/>
        </p:blipFill>
        <p:spPr>
          <a:xfrm>
            <a:off x="5987345" y="1778750"/>
            <a:ext cx="2367975" cy="1143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Makine Öğrenmesinde Kullanılan Araçlar</a:t>
            </a:r>
            <a:endParaRPr/>
          </a:p>
        </p:txBody>
      </p:sp>
      <p:sp>
        <p:nvSpPr>
          <p:cNvPr id="318" name="Google Shape;318;p50"/>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tr"/>
              <a:t>Matplotlib</a:t>
            </a:r>
            <a:r>
              <a:rPr lang="tr"/>
              <a:t>, Python programlama dili için bir veri görselleştirme ve çizim kütüphanesidir.</a:t>
            </a:r>
            <a:endParaRPr/>
          </a:p>
          <a:p>
            <a:pPr indent="-139700" lvl="0" marL="228600" rtl="0" algn="l">
              <a:spcBef>
                <a:spcPts val="1200"/>
              </a:spcBef>
              <a:spcAft>
                <a:spcPts val="0"/>
              </a:spcAft>
              <a:buSzPts val="1400"/>
              <a:buChar char="•"/>
            </a:pPr>
            <a:r>
              <a:rPr lang="tr"/>
              <a:t>Matplotlib  grafik çizim paketi Python’la bilimsel programlamanın en önemli araçlarından birisidir </a:t>
            </a:r>
            <a:endParaRPr/>
          </a:p>
          <a:p>
            <a:pPr indent="-139700" lvl="0" marL="228600" rtl="0" algn="l">
              <a:spcBef>
                <a:spcPts val="0"/>
              </a:spcBef>
              <a:spcAft>
                <a:spcPts val="0"/>
              </a:spcAft>
              <a:buSzPts val="1400"/>
              <a:buChar char="•"/>
            </a:pPr>
            <a:r>
              <a:rPr lang="tr"/>
              <a:t>Çok kuvvetli bir paket olan Matplotlib ile verileri etkileşimli olarak görselleştirebilir</a:t>
            </a:r>
            <a:endParaRPr/>
          </a:p>
          <a:p>
            <a:pPr indent="-139700" lvl="0" marL="228600" rtl="0" algn="l">
              <a:spcBef>
                <a:spcPts val="0"/>
              </a:spcBef>
              <a:spcAft>
                <a:spcPts val="0"/>
              </a:spcAft>
              <a:buSzPts val="1400"/>
              <a:buChar char="•"/>
            </a:pPr>
            <a:r>
              <a:rPr lang="tr"/>
              <a:t>Basıma ve yayınlanmaya uygun yüksek kalitede çıktılar hazırlayabiliriz</a:t>
            </a:r>
            <a:endParaRPr/>
          </a:p>
          <a:p>
            <a:pPr indent="-139700" lvl="0" marL="228600" rtl="0" algn="l">
              <a:spcBef>
                <a:spcPts val="0"/>
              </a:spcBef>
              <a:spcAft>
                <a:spcPts val="0"/>
              </a:spcAft>
              <a:buSzPts val="1400"/>
              <a:buChar char="•"/>
            </a:pPr>
            <a:r>
              <a:rPr lang="tr"/>
              <a:t>Hem iki boyutlu hem de üç boyutlu grafikler üretilebilir</a:t>
            </a:r>
            <a:endParaRPr/>
          </a:p>
          <a:p>
            <a:pPr indent="0" lvl="0" marL="0" rtl="0" algn="l">
              <a:spcBef>
                <a:spcPts val="1200"/>
              </a:spcBef>
              <a:spcAft>
                <a:spcPts val="1200"/>
              </a:spcAft>
              <a:buNone/>
            </a:pPr>
            <a:r>
              <a:t/>
            </a:r>
            <a:endParaRPr/>
          </a:p>
        </p:txBody>
      </p:sp>
      <p:pic>
        <p:nvPicPr>
          <p:cNvPr id="319" name="Google Shape;319;p50"/>
          <p:cNvPicPr preferRelativeResize="0"/>
          <p:nvPr/>
        </p:nvPicPr>
        <p:blipFill rotWithShape="1">
          <a:blip r:embed="rId3">
            <a:alphaModFix/>
          </a:blip>
          <a:srcRect b="0" l="0" r="0" t="0"/>
          <a:stretch/>
        </p:blipFill>
        <p:spPr>
          <a:xfrm>
            <a:off x="4913875" y="2262000"/>
            <a:ext cx="3884250" cy="7121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Makine Öğrenmesinde Kullanılan Araçlar</a:t>
            </a:r>
            <a:endParaRPr/>
          </a:p>
        </p:txBody>
      </p:sp>
      <p:sp>
        <p:nvSpPr>
          <p:cNvPr id="325" name="Google Shape;325;p51"/>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000"/>
              <a:buFont typeface="Arial"/>
              <a:buNone/>
            </a:pPr>
            <a:r>
              <a:rPr b="1" lang="tr"/>
              <a:t>Scikit-learn,  </a:t>
            </a:r>
            <a:r>
              <a:rPr lang="tr"/>
              <a:t>Python programlama dili için ücretsiz bir yazılım makinesi öğrenme kütüphanesidir.</a:t>
            </a:r>
            <a:endParaRPr/>
          </a:p>
          <a:p>
            <a:pPr indent="0" lvl="0" marL="0" rtl="0" algn="l">
              <a:spcBef>
                <a:spcPts val="1200"/>
              </a:spcBef>
              <a:spcAft>
                <a:spcPts val="0"/>
              </a:spcAft>
              <a:buNone/>
            </a:pPr>
            <a:r>
              <a:rPr lang="tr"/>
              <a:t>Doğrusal regresyon, lojistik regresyon, karar ağaçları, rastgele orman gibi birçok temel yöntemi bünyesinde bulundurur.</a:t>
            </a:r>
            <a:endParaRPr/>
          </a:p>
          <a:p>
            <a:pPr indent="0" lvl="0" marL="0" rtl="0" algn="ctr">
              <a:spcBef>
                <a:spcPts val="1200"/>
              </a:spcBef>
              <a:spcAft>
                <a:spcPts val="0"/>
              </a:spcAft>
              <a:buNone/>
            </a:pPr>
            <a:r>
              <a:rPr lang="tr" u="sng">
                <a:solidFill>
                  <a:schemeClr val="hlink"/>
                </a:solidFill>
                <a:hlinkClick r:id="rId3"/>
              </a:rPr>
              <a:t>https://scikit-learn.org/stable/</a:t>
            </a:r>
            <a:endParaRPr/>
          </a:p>
          <a:p>
            <a:pPr indent="0" lvl="0" marL="0" rtl="0" algn="l">
              <a:spcBef>
                <a:spcPts val="1200"/>
              </a:spcBef>
              <a:spcAft>
                <a:spcPts val="0"/>
              </a:spcAft>
              <a:buClr>
                <a:schemeClr val="dk1"/>
              </a:buClr>
              <a:buSzPts val="2000"/>
              <a:buFont typeface="Arial"/>
              <a:buNone/>
            </a:pPr>
            <a:r>
              <a:t/>
            </a:r>
            <a:endParaRPr/>
          </a:p>
          <a:p>
            <a:pPr indent="0" lvl="0" marL="0" rtl="0" algn="l">
              <a:spcBef>
                <a:spcPts val="1200"/>
              </a:spcBef>
              <a:spcAft>
                <a:spcPts val="1200"/>
              </a:spcAft>
              <a:buNone/>
            </a:pPr>
            <a:r>
              <a:t/>
            </a:r>
            <a:endParaRPr/>
          </a:p>
        </p:txBody>
      </p:sp>
      <p:pic>
        <p:nvPicPr>
          <p:cNvPr id="326" name="Google Shape;326;p51"/>
          <p:cNvPicPr preferRelativeResize="0"/>
          <p:nvPr/>
        </p:nvPicPr>
        <p:blipFill rotWithShape="1">
          <a:blip r:embed="rId4">
            <a:alphaModFix/>
          </a:blip>
          <a:srcRect b="0" l="0" r="0" t="0"/>
          <a:stretch/>
        </p:blipFill>
        <p:spPr>
          <a:xfrm>
            <a:off x="5569799" y="1307300"/>
            <a:ext cx="2947500" cy="1520100"/>
          </a:xfrm>
          <a:prstGeom prst="rect">
            <a:avLst/>
          </a:prstGeom>
          <a:noFill/>
          <a:ln>
            <a:noFill/>
          </a:ln>
        </p:spPr>
      </p:pic>
      <p:pic>
        <p:nvPicPr>
          <p:cNvPr id="327" name="Google Shape;327;p51"/>
          <p:cNvPicPr preferRelativeResize="0"/>
          <p:nvPr/>
        </p:nvPicPr>
        <p:blipFill>
          <a:blip r:embed="rId5">
            <a:alphaModFix/>
          </a:blip>
          <a:stretch>
            <a:fillRect/>
          </a:stretch>
        </p:blipFill>
        <p:spPr>
          <a:xfrm>
            <a:off x="5564175" y="2827400"/>
            <a:ext cx="2958750" cy="18429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r"/>
              <a:t>Veri Setleri</a:t>
            </a:r>
            <a:endParaRPr/>
          </a:p>
        </p:txBody>
      </p:sp>
      <p:sp>
        <p:nvSpPr>
          <p:cNvPr id="333" name="Google Shape;333;p5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ctrTitle"/>
          </p:nvPr>
        </p:nvSpPr>
        <p:spPr>
          <a:xfrm>
            <a:off x="1376706" y="1274406"/>
            <a:ext cx="6390600" cy="15396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dk1"/>
              </a:buClr>
              <a:buSzPts val="4500"/>
              <a:buFont typeface="Century"/>
              <a:buNone/>
            </a:pPr>
            <a:r>
              <a:rPr lang="tr"/>
              <a:t>Mert Çobanov</a:t>
            </a:r>
            <a:endParaRPr/>
          </a:p>
        </p:txBody>
      </p:sp>
      <p:sp>
        <p:nvSpPr>
          <p:cNvPr id="82" name="Google Shape;82;p17"/>
          <p:cNvSpPr txBox="1"/>
          <p:nvPr>
            <p:ph idx="1" type="subTitle"/>
          </p:nvPr>
        </p:nvSpPr>
        <p:spPr>
          <a:xfrm>
            <a:off x="2917951" y="3706247"/>
            <a:ext cx="3308100" cy="876300"/>
          </a:xfrm>
          <a:prstGeom prst="rect">
            <a:avLst/>
          </a:prstGeom>
          <a:noFill/>
          <a:ln>
            <a:noFill/>
          </a:ln>
        </p:spPr>
        <p:txBody>
          <a:bodyPr anchorCtr="0" anchor="t" bIns="34275" lIns="68575" spcFirstLastPara="1" rIns="68575" wrap="square" tIns="34275">
            <a:normAutofit lnSpcReduction="20000"/>
          </a:bodyPr>
          <a:lstStyle/>
          <a:p>
            <a:pPr indent="0" lvl="0" marL="0" rtl="0" algn="ctr">
              <a:lnSpc>
                <a:spcPct val="90000"/>
              </a:lnSpc>
              <a:spcBef>
                <a:spcPts val="0"/>
              </a:spcBef>
              <a:spcAft>
                <a:spcPts val="0"/>
              </a:spcAft>
              <a:buClr>
                <a:schemeClr val="dk1"/>
              </a:buClr>
              <a:buSzPts val="1400"/>
              <a:buNone/>
            </a:pPr>
            <a:r>
              <a:rPr b="1" lang="tr" sz="1400"/>
              <a:t>Github: </a:t>
            </a:r>
            <a:r>
              <a:rPr lang="tr" sz="1400"/>
              <a:t>cobanov</a:t>
            </a:r>
            <a:endParaRPr/>
          </a:p>
          <a:p>
            <a:pPr indent="0" lvl="0" marL="0" rtl="0" algn="ctr">
              <a:lnSpc>
                <a:spcPct val="90000"/>
              </a:lnSpc>
              <a:spcBef>
                <a:spcPts val="800"/>
              </a:spcBef>
              <a:spcAft>
                <a:spcPts val="0"/>
              </a:spcAft>
              <a:buClr>
                <a:schemeClr val="dk1"/>
              </a:buClr>
              <a:buSzPts val="1400"/>
              <a:buNone/>
            </a:pPr>
            <a:r>
              <a:rPr b="1" lang="tr" sz="1400"/>
              <a:t>Linkedin: </a:t>
            </a:r>
            <a:r>
              <a:rPr lang="tr" sz="1400"/>
              <a:t>mertcobanoglu</a:t>
            </a:r>
            <a:endParaRPr/>
          </a:p>
          <a:p>
            <a:pPr indent="0" lvl="0" marL="0" rtl="0" algn="ctr">
              <a:lnSpc>
                <a:spcPct val="90000"/>
              </a:lnSpc>
              <a:spcBef>
                <a:spcPts val="800"/>
              </a:spcBef>
              <a:spcAft>
                <a:spcPts val="0"/>
              </a:spcAft>
              <a:buClr>
                <a:schemeClr val="dk1"/>
              </a:buClr>
              <a:buSzPts val="1400"/>
              <a:buNone/>
            </a:pPr>
            <a:r>
              <a:rPr b="1" lang="tr" sz="1400"/>
              <a:t>Twitter</a:t>
            </a:r>
            <a:r>
              <a:rPr b="1" lang="tr" sz="1400"/>
              <a:t>: </a:t>
            </a:r>
            <a:r>
              <a:rPr lang="tr" sz="1400"/>
              <a:t>mertcobanov</a:t>
            </a:r>
            <a:endParaRPr sz="14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Kaggle</a:t>
            </a:r>
            <a:endParaRPr/>
          </a:p>
        </p:txBody>
      </p:sp>
      <p:sp>
        <p:nvSpPr>
          <p:cNvPr id="339" name="Google Shape;339;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a:t>Kaggle, </a:t>
            </a:r>
            <a:r>
              <a:rPr lang="tr"/>
              <a:t>veri bilimcileri ve makine öğrenimi uygulayıcıları için </a:t>
            </a:r>
            <a:r>
              <a:rPr lang="tr"/>
              <a:t>çevrimiçi bir topluluktır</a:t>
            </a:r>
            <a:r>
              <a:rPr lang="tr"/>
              <a:t>.</a:t>
            </a:r>
            <a:endParaRPr/>
          </a:p>
          <a:p>
            <a:pPr indent="0" lvl="0" marL="0" rtl="0" algn="l">
              <a:spcBef>
                <a:spcPts val="1200"/>
              </a:spcBef>
              <a:spcAft>
                <a:spcPts val="0"/>
              </a:spcAft>
              <a:buNone/>
            </a:pPr>
            <a:r>
              <a:rPr lang="tr"/>
              <a:t>Büyük veya küçük problem sahiplerinin ilgili problemi çözme amacıyla verilerini ve problemlerini dile getirdiği, katılımcıların ise verilen bilgiler dahilinde sorunu çözmek için yarışmalara katıldığı bir platformdur.</a:t>
            </a:r>
            <a:endParaRPr/>
          </a:p>
          <a:p>
            <a:pPr indent="-317500" lvl="0" marL="457200" rtl="0" algn="l">
              <a:spcBef>
                <a:spcPts val="1200"/>
              </a:spcBef>
              <a:spcAft>
                <a:spcPts val="0"/>
              </a:spcAft>
              <a:buSzPts val="1400"/>
              <a:buChar char="•"/>
            </a:pPr>
            <a:r>
              <a:rPr lang="tr"/>
              <a:t>Yüzlerce veri seti</a:t>
            </a:r>
            <a:endParaRPr/>
          </a:p>
          <a:p>
            <a:pPr indent="-317500" lvl="0" marL="457200" rtl="0" algn="l">
              <a:spcBef>
                <a:spcPts val="0"/>
              </a:spcBef>
              <a:spcAft>
                <a:spcPts val="0"/>
              </a:spcAft>
              <a:buSzPts val="1400"/>
              <a:buChar char="•"/>
            </a:pPr>
            <a:r>
              <a:rPr lang="tr"/>
              <a:t>Ödüllü yarışmalar</a:t>
            </a:r>
            <a:endParaRPr/>
          </a:p>
          <a:p>
            <a:pPr indent="-317500" lvl="0" marL="457200" rtl="0" algn="l">
              <a:spcBef>
                <a:spcPts val="0"/>
              </a:spcBef>
              <a:spcAft>
                <a:spcPts val="0"/>
              </a:spcAft>
              <a:buSzPts val="1400"/>
              <a:buChar char="•"/>
            </a:pPr>
            <a:r>
              <a:rPr lang="tr"/>
              <a:t>Eğitim ve rehberler</a:t>
            </a:r>
            <a:endParaRPr/>
          </a:p>
        </p:txBody>
      </p:sp>
      <p:pic>
        <p:nvPicPr>
          <p:cNvPr id="340" name="Google Shape;340;p53"/>
          <p:cNvPicPr preferRelativeResize="0"/>
          <p:nvPr/>
        </p:nvPicPr>
        <p:blipFill rotWithShape="1">
          <a:blip r:embed="rId3">
            <a:alphaModFix/>
          </a:blip>
          <a:srcRect b="0" l="0" r="0" t="0"/>
          <a:stretch/>
        </p:blipFill>
        <p:spPr>
          <a:xfrm>
            <a:off x="4382395" y="2485716"/>
            <a:ext cx="4195200" cy="19068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UCI</a:t>
            </a:r>
            <a:endParaRPr/>
          </a:p>
        </p:txBody>
      </p:sp>
      <p:sp>
        <p:nvSpPr>
          <p:cNvPr id="346" name="Google Shape;346;p54"/>
          <p:cNvSpPr txBox="1"/>
          <p:nvPr>
            <p:ph idx="1" type="body"/>
          </p:nvPr>
        </p:nvSpPr>
        <p:spPr>
          <a:xfrm>
            <a:off x="311700" y="1152475"/>
            <a:ext cx="4410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a:t>UCI,</a:t>
            </a:r>
            <a:r>
              <a:rPr lang="tr"/>
              <a:t> U</a:t>
            </a:r>
            <a:r>
              <a:rPr lang="tr"/>
              <a:t>niversity of California, Irvine bünyesindeki machine learning and intelligent systems araştırma merkezi tarafından sunulan veri seti deposudur.</a:t>
            </a:r>
            <a:endParaRPr/>
          </a:p>
          <a:p>
            <a:pPr indent="0" lvl="0" marL="0" rtl="0" algn="l">
              <a:spcBef>
                <a:spcPts val="1200"/>
              </a:spcBef>
              <a:spcAft>
                <a:spcPts val="0"/>
              </a:spcAft>
              <a:buNone/>
            </a:pPr>
            <a:r>
              <a:rPr lang="tr"/>
              <a:t>Şu anda makine öğrenimi topluluğuna hizmet olarak 588 veri setine ev sahipliği yapmaktadır.</a:t>
            </a:r>
            <a:endParaRPr/>
          </a:p>
          <a:p>
            <a:pPr indent="0" lvl="0" marL="0" rtl="0" algn="l">
              <a:spcBef>
                <a:spcPts val="1200"/>
              </a:spcBef>
              <a:spcAft>
                <a:spcPts val="0"/>
              </a:spcAft>
              <a:buNone/>
            </a:pPr>
            <a:r>
              <a:rPr lang="tr" u="sng">
                <a:solidFill>
                  <a:schemeClr val="hlink"/>
                </a:solidFill>
                <a:hlinkClick r:id="rId3"/>
              </a:rPr>
              <a:t>https://archive.ics.uci.edu/ml/index.php</a:t>
            </a:r>
            <a:endParaRPr/>
          </a:p>
          <a:p>
            <a:pPr indent="0" lvl="0" marL="0" rtl="0" algn="l">
              <a:spcBef>
                <a:spcPts val="1200"/>
              </a:spcBef>
              <a:spcAft>
                <a:spcPts val="1200"/>
              </a:spcAft>
              <a:buNone/>
            </a:pPr>
            <a:r>
              <a:t/>
            </a:r>
            <a:endParaRPr/>
          </a:p>
        </p:txBody>
      </p:sp>
      <p:pic>
        <p:nvPicPr>
          <p:cNvPr id="347" name="Google Shape;347;p54"/>
          <p:cNvPicPr preferRelativeResize="0"/>
          <p:nvPr/>
        </p:nvPicPr>
        <p:blipFill>
          <a:blip r:embed="rId4">
            <a:alphaModFix/>
          </a:blip>
          <a:stretch>
            <a:fillRect/>
          </a:stretch>
        </p:blipFill>
        <p:spPr>
          <a:xfrm>
            <a:off x="5021875" y="1981200"/>
            <a:ext cx="3657600" cy="1181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Kaynaklar</a:t>
            </a:r>
            <a:endParaRPr/>
          </a:p>
        </p:txBody>
      </p:sp>
      <p:sp>
        <p:nvSpPr>
          <p:cNvPr id="88" name="Google Shape;88;p18"/>
          <p:cNvSpPr txBox="1"/>
          <p:nvPr>
            <p:ph idx="1" type="body"/>
          </p:nvPr>
        </p:nvSpPr>
        <p:spPr>
          <a:xfrm>
            <a:off x="384975" y="3468121"/>
            <a:ext cx="2615100" cy="703200"/>
          </a:xfrm>
          <a:prstGeom prst="rect">
            <a:avLst/>
          </a:prstGeom>
          <a:noFill/>
          <a:ln>
            <a:noFill/>
          </a:ln>
        </p:spPr>
        <p:txBody>
          <a:bodyPr anchorCtr="0" anchor="t" bIns="34275" lIns="68575" spcFirstLastPara="1" rIns="68575" wrap="square" tIns="34275">
            <a:normAutofit/>
          </a:bodyPr>
          <a:lstStyle/>
          <a:p>
            <a:pPr indent="0" lvl="0" marL="0" rtl="0" algn="ctr">
              <a:lnSpc>
                <a:spcPct val="100000"/>
              </a:lnSpc>
              <a:spcBef>
                <a:spcPts val="0"/>
              </a:spcBef>
              <a:spcAft>
                <a:spcPts val="0"/>
              </a:spcAft>
              <a:buClr>
                <a:schemeClr val="dk1"/>
              </a:buClr>
              <a:buSzPts val="1400"/>
              <a:buNone/>
            </a:pPr>
            <a:r>
              <a:rPr b="1" lang="tr" sz="1400"/>
              <a:t>Deep Learning Türkiye</a:t>
            </a:r>
            <a:endParaRPr sz="1100"/>
          </a:p>
        </p:txBody>
      </p:sp>
      <p:pic>
        <p:nvPicPr>
          <p:cNvPr id="89" name="Google Shape;89;p18"/>
          <p:cNvPicPr preferRelativeResize="0"/>
          <p:nvPr/>
        </p:nvPicPr>
        <p:blipFill rotWithShape="1">
          <a:blip r:embed="rId3">
            <a:alphaModFix/>
          </a:blip>
          <a:srcRect b="0" l="0" r="0" t="0"/>
          <a:stretch/>
        </p:blipFill>
        <p:spPr>
          <a:xfrm>
            <a:off x="934375" y="1626667"/>
            <a:ext cx="1516317" cy="1516317"/>
          </a:xfrm>
          <a:prstGeom prst="rect">
            <a:avLst/>
          </a:prstGeom>
          <a:noFill/>
          <a:ln cap="sq" cmpd="sng" w="127000">
            <a:solidFill>
              <a:srgbClr val="000000"/>
            </a:solidFill>
            <a:prstDash val="solid"/>
            <a:miter lim="800000"/>
            <a:headEnd len="sm" w="sm" type="none"/>
            <a:tailEnd len="sm" w="sm" type="none"/>
          </a:ln>
          <a:effectLst>
            <a:outerShdw blurRad="57150" rotWithShape="0" algn="tl" dir="2700000" dist="50800">
              <a:srgbClr val="000000">
                <a:alpha val="40000"/>
              </a:srgbClr>
            </a:outerShdw>
          </a:effectLst>
        </p:spPr>
      </p:pic>
      <p:sp>
        <p:nvSpPr>
          <p:cNvPr id="90" name="Google Shape;90;p18"/>
          <p:cNvSpPr txBox="1"/>
          <p:nvPr/>
        </p:nvSpPr>
        <p:spPr>
          <a:xfrm>
            <a:off x="3292650" y="3468124"/>
            <a:ext cx="2558700" cy="11007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None/>
            </a:pPr>
            <a:r>
              <a:rPr b="1" lang="tr">
                <a:latin typeface="Century"/>
                <a:ea typeface="Century"/>
                <a:cs typeface="Century"/>
                <a:sym typeface="Century"/>
              </a:rPr>
              <a:t>Hands-on Machine Learning with Scikit-Learn, Keras &amp; TensorFlow</a:t>
            </a:r>
            <a:endParaRPr b="1">
              <a:latin typeface="Century"/>
              <a:ea typeface="Century"/>
              <a:cs typeface="Century"/>
              <a:sym typeface="Century"/>
            </a:endParaRPr>
          </a:p>
          <a:p>
            <a:pPr indent="0" lvl="0" marL="0" rtl="0" algn="ctr">
              <a:spcBef>
                <a:spcPts val="0"/>
              </a:spcBef>
              <a:spcAft>
                <a:spcPts val="0"/>
              </a:spcAft>
              <a:buNone/>
            </a:pPr>
            <a:r>
              <a:rPr lang="tr">
                <a:latin typeface="Century"/>
                <a:ea typeface="Century"/>
                <a:cs typeface="Century"/>
                <a:sym typeface="Century"/>
              </a:rPr>
              <a:t>Aurelien Geron</a:t>
            </a:r>
            <a:endParaRPr>
              <a:latin typeface="Century"/>
              <a:ea typeface="Century"/>
              <a:cs typeface="Century"/>
              <a:sym typeface="Century"/>
            </a:endParaRPr>
          </a:p>
        </p:txBody>
      </p:sp>
      <p:sp>
        <p:nvSpPr>
          <p:cNvPr id="91" name="Google Shape;91;p18"/>
          <p:cNvSpPr txBox="1"/>
          <p:nvPr/>
        </p:nvSpPr>
        <p:spPr>
          <a:xfrm>
            <a:off x="5851347" y="3468116"/>
            <a:ext cx="2664000" cy="4848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tr">
                <a:solidFill>
                  <a:schemeClr val="dk1"/>
                </a:solidFill>
                <a:latin typeface="Century"/>
                <a:ea typeface="Century"/>
                <a:cs typeface="Century"/>
                <a:sym typeface="Century"/>
              </a:rPr>
              <a:t>Stanford University</a:t>
            </a:r>
            <a:endParaRPr b="1">
              <a:solidFill>
                <a:schemeClr val="dk1"/>
              </a:solidFill>
              <a:latin typeface="Century"/>
              <a:ea typeface="Century"/>
              <a:cs typeface="Century"/>
              <a:sym typeface="Century"/>
            </a:endParaRPr>
          </a:p>
          <a:p>
            <a:pPr indent="0" lvl="0" marL="0" marR="0" rtl="0" algn="ctr">
              <a:spcBef>
                <a:spcPts val="0"/>
              </a:spcBef>
              <a:spcAft>
                <a:spcPts val="0"/>
              </a:spcAft>
              <a:buNone/>
            </a:pPr>
            <a:r>
              <a:rPr b="1" lang="tr">
                <a:solidFill>
                  <a:schemeClr val="dk1"/>
                </a:solidFill>
                <a:latin typeface="Century"/>
                <a:ea typeface="Century"/>
                <a:cs typeface="Century"/>
                <a:sym typeface="Century"/>
              </a:rPr>
              <a:t>stanford.edu/~shervine/</a:t>
            </a:r>
            <a:endParaRPr b="1">
              <a:solidFill>
                <a:schemeClr val="dk1"/>
              </a:solidFill>
              <a:latin typeface="Century"/>
              <a:ea typeface="Century"/>
              <a:cs typeface="Century"/>
              <a:sym typeface="Century"/>
            </a:endParaRPr>
          </a:p>
          <a:p>
            <a:pPr indent="0" lvl="0" marL="0" marR="0" rtl="0" algn="ctr">
              <a:spcBef>
                <a:spcPts val="0"/>
              </a:spcBef>
              <a:spcAft>
                <a:spcPts val="0"/>
              </a:spcAft>
              <a:buNone/>
            </a:pPr>
            <a:r>
              <a:rPr lang="tr">
                <a:solidFill>
                  <a:schemeClr val="dk1"/>
                </a:solidFill>
                <a:latin typeface="Century"/>
                <a:ea typeface="Century"/>
                <a:cs typeface="Century"/>
                <a:sym typeface="Century"/>
              </a:rPr>
              <a:t>Shervine Amidi</a:t>
            </a:r>
            <a:endParaRPr>
              <a:solidFill>
                <a:schemeClr val="dk1"/>
              </a:solidFill>
              <a:latin typeface="Century"/>
              <a:ea typeface="Century"/>
              <a:cs typeface="Century"/>
              <a:sym typeface="Century"/>
            </a:endParaRPr>
          </a:p>
          <a:p>
            <a:pPr indent="0" lvl="0" marL="0" marR="0" rtl="0" algn="l">
              <a:spcBef>
                <a:spcPts val="0"/>
              </a:spcBef>
              <a:spcAft>
                <a:spcPts val="0"/>
              </a:spcAft>
              <a:buNone/>
            </a:pPr>
            <a:r>
              <a:t/>
            </a:r>
            <a:endParaRPr b="1">
              <a:solidFill>
                <a:schemeClr val="dk1"/>
              </a:solidFill>
              <a:latin typeface="Century"/>
              <a:ea typeface="Century"/>
              <a:cs typeface="Century"/>
              <a:sym typeface="Century"/>
            </a:endParaRPr>
          </a:p>
        </p:txBody>
      </p:sp>
      <p:pic>
        <p:nvPicPr>
          <p:cNvPr id="92" name="Google Shape;92;p18"/>
          <p:cNvPicPr preferRelativeResize="0"/>
          <p:nvPr/>
        </p:nvPicPr>
        <p:blipFill>
          <a:blip r:embed="rId4">
            <a:alphaModFix/>
          </a:blip>
          <a:stretch>
            <a:fillRect/>
          </a:stretch>
        </p:blipFill>
        <p:spPr>
          <a:xfrm>
            <a:off x="5851350" y="1496826"/>
            <a:ext cx="2664000" cy="1776000"/>
          </a:xfrm>
          <a:prstGeom prst="rect">
            <a:avLst/>
          </a:prstGeom>
          <a:noFill/>
          <a:ln>
            <a:noFill/>
          </a:ln>
        </p:spPr>
      </p:pic>
      <p:pic>
        <p:nvPicPr>
          <p:cNvPr id="93" name="Google Shape;93;p18"/>
          <p:cNvPicPr preferRelativeResize="0"/>
          <p:nvPr/>
        </p:nvPicPr>
        <p:blipFill>
          <a:blip r:embed="rId5">
            <a:alphaModFix/>
          </a:blip>
          <a:stretch>
            <a:fillRect/>
          </a:stretch>
        </p:blipFill>
        <p:spPr>
          <a:xfrm>
            <a:off x="3994288" y="1626676"/>
            <a:ext cx="1155429" cy="1516300"/>
          </a:xfrm>
          <a:prstGeom prst="rect">
            <a:avLst/>
          </a:prstGeom>
          <a:noFill/>
          <a:ln cap="sq" cmpd="sng" w="127000">
            <a:solidFill>
              <a:srgbClr val="000000"/>
            </a:solidFill>
            <a:prstDash val="solid"/>
            <a:miter lim="8000"/>
            <a:headEnd len="sm" w="sm" type="none"/>
            <a:tailEnd len="sm" w="sm" type="none"/>
          </a:ln>
          <a:effectLst>
            <a:outerShdw blurRad="57150" rotWithShape="0" algn="tl" dir="2700000" dist="50800">
              <a:srgbClr val="000000">
                <a:alpha val="4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Makine Öğrenmesi Nedir?</a:t>
            </a:r>
            <a:endParaRPr/>
          </a:p>
        </p:txBody>
      </p:sp>
      <p:sp>
        <p:nvSpPr>
          <p:cNvPr id="99" name="Google Shape;99;p19"/>
          <p:cNvSpPr txBox="1"/>
          <p:nvPr>
            <p:ph idx="1" type="body"/>
          </p:nvPr>
        </p:nvSpPr>
        <p:spPr>
          <a:xfrm>
            <a:off x="311700" y="1273800"/>
            <a:ext cx="8520600" cy="942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a:t>Makine Öğrenimi, bilgisayarları verilerden öğrenebilmeleri için programlama bilimidir (ve sanatıdır).</a:t>
            </a:r>
            <a:endParaRPr/>
          </a:p>
        </p:txBody>
      </p:sp>
      <p:pic>
        <p:nvPicPr>
          <p:cNvPr id="100" name="Google Shape;100;p19"/>
          <p:cNvPicPr preferRelativeResize="0"/>
          <p:nvPr/>
        </p:nvPicPr>
        <p:blipFill>
          <a:blip r:embed="rId3">
            <a:alphaModFix/>
          </a:blip>
          <a:stretch>
            <a:fillRect/>
          </a:stretch>
        </p:blipFill>
        <p:spPr>
          <a:xfrm>
            <a:off x="384975" y="1902650"/>
            <a:ext cx="4267200" cy="2408903"/>
          </a:xfrm>
          <a:prstGeom prst="rect">
            <a:avLst/>
          </a:prstGeom>
          <a:noFill/>
          <a:ln>
            <a:noFill/>
          </a:ln>
        </p:spPr>
      </p:pic>
      <p:sp>
        <p:nvSpPr>
          <p:cNvPr id="101" name="Google Shape;101;p19"/>
          <p:cNvSpPr txBox="1"/>
          <p:nvPr/>
        </p:nvSpPr>
        <p:spPr>
          <a:xfrm>
            <a:off x="4908575" y="2355600"/>
            <a:ext cx="3975000" cy="150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tr" sz="1700">
                <a:solidFill>
                  <a:schemeClr val="dk2"/>
                </a:solidFill>
                <a:latin typeface="Century"/>
                <a:ea typeface="Century"/>
                <a:cs typeface="Century"/>
                <a:sym typeface="Century"/>
              </a:rPr>
              <a:t>Makine Öğrenimi bilgisayarlara açıkça programlanmadan öğrenme yeteneği veren çalışma alanıdır. </a:t>
            </a:r>
            <a:endParaRPr i="1" sz="1700">
              <a:solidFill>
                <a:schemeClr val="dk2"/>
              </a:solidFill>
              <a:latin typeface="Century"/>
              <a:ea typeface="Century"/>
              <a:cs typeface="Century"/>
              <a:sym typeface="Century"/>
            </a:endParaRPr>
          </a:p>
          <a:p>
            <a:pPr indent="0" lvl="0" marL="1371600" rtl="0" algn="l">
              <a:lnSpc>
                <a:spcPct val="115000"/>
              </a:lnSpc>
              <a:spcBef>
                <a:spcPts val="1200"/>
              </a:spcBef>
              <a:spcAft>
                <a:spcPts val="1200"/>
              </a:spcAft>
              <a:buClr>
                <a:schemeClr val="dk1"/>
              </a:buClr>
              <a:buSzPts val="1100"/>
              <a:buFont typeface="Arial"/>
              <a:buNone/>
            </a:pPr>
            <a:r>
              <a:rPr i="1" lang="tr" sz="1700">
                <a:solidFill>
                  <a:schemeClr val="dk2"/>
                </a:solidFill>
                <a:latin typeface="Century"/>
                <a:ea typeface="Century"/>
                <a:cs typeface="Century"/>
                <a:sym typeface="Century"/>
              </a:rPr>
              <a:t>—Arthur Samuel, 1959</a:t>
            </a:r>
            <a:endParaRPr sz="1700">
              <a:latin typeface="Century"/>
              <a:ea typeface="Century"/>
              <a:cs typeface="Century"/>
              <a:sym typeface="Centur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Makine Öğrenmesi Anlam Ayrımı</a:t>
            </a:r>
            <a:endParaRPr/>
          </a:p>
        </p:txBody>
      </p:sp>
      <p:pic>
        <p:nvPicPr>
          <p:cNvPr id="107" name="Google Shape;107;p20"/>
          <p:cNvPicPr preferRelativeResize="0"/>
          <p:nvPr/>
        </p:nvPicPr>
        <p:blipFill>
          <a:blip r:embed="rId3">
            <a:alphaModFix/>
          </a:blip>
          <a:stretch>
            <a:fillRect/>
          </a:stretch>
        </p:blipFill>
        <p:spPr>
          <a:xfrm>
            <a:off x="2861878" y="1179150"/>
            <a:ext cx="3420251" cy="32875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Makine Öğrenmesi Tipleri</a:t>
            </a:r>
            <a:endParaRPr/>
          </a:p>
        </p:txBody>
      </p:sp>
      <p:sp>
        <p:nvSpPr>
          <p:cNvPr id="113" name="Google Shape;113;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4" name="Google Shape;114;p21"/>
          <p:cNvPicPr preferRelativeResize="0"/>
          <p:nvPr/>
        </p:nvPicPr>
        <p:blipFill>
          <a:blip r:embed="rId3">
            <a:alphaModFix/>
          </a:blip>
          <a:stretch>
            <a:fillRect/>
          </a:stretch>
        </p:blipFill>
        <p:spPr>
          <a:xfrm>
            <a:off x="311700" y="1152474"/>
            <a:ext cx="8520602" cy="336996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Makine Öğrenmesi Karşılaştırma</a:t>
            </a:r>
            <a:endParaRPr/>
          </a:p>
        </p:txBody>
      </p:sp>
      <p:pic>
        <p:nvPicPr>
          <p:cNvPr id="120" name="Google Shape;120;p22"/>
          <p:cNvPicPr preferRelativeResize="0"/>
          <p:nvPr/>
        </p:nvPicPr>
        <p:blipFill>
          <a:blip r:embed="rId3">
            <a:alphaModFix/>
          </a:blip>
          <a:stretch>
            <a:fillRect/>
          </a:stretch>
        </p:blipFill>
        <p:spPr>
          <a:xfrm>
            <a:off x="1517180" y="1211100"/>
            <a:ext cx="6109643" cy="34164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